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300" r:id="rId27"/>
    <p:sldId id="279" r:id="rId28"/>
    <p:sldId id="280" r:id="rId29"/>
    <p:sldId id="281" r:id="rId30"/>
    <p:sldId id="282" r:id="rId31"/>
    <p:sldId id="301"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c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afd9375a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b67031d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d3b3f67ea?vop=1&amp;pid=b2d4c8e45&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rehabilitation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23_1#d3b3f67ea.blank?vop=1&amp;pid=b2d4c8e45&amp;color=0,0,0&amp;vpa=8&amp;vtp=1&amp;bbb=1"/>
          <p:cNvSpPr/>
          <p:nvPr/>
        </p:nvSpPr>
        <p:spPr>
          <a:xfrm>
            <a:off x="5898610" y="1035812"/>
            <a:ext cx="954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assisting</a:t>
            </a:r>
            <a:endParaRPr lang="en-US" altLang="zh-CN" dirty="0"/>
          </a:p>
        </p:txBody>
      </p:sp>
      <p:sp>
        <p:nvSpPr>
          <p:cNvPr id="4" name="QB_6_AS.24_1#d3b3f67ea?vop=1&amp;pid=b2d4c8e45&amp;color=0,0,0&amp;vtp=1&amp;bbb=1&amp;hb=1"/>
          <p:cNvSpPr/>
          <p:nvPr/>
        </p:nvSpPr>
        <p:spPr>
          <a:xfrm>
            <a:off x="832104" y="1905190"/>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句意为：当我们进入房间时，我们看见医生正在帮助汤姆进行康复训练。分析句子可知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，此处为现在分词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形式作宾语补足语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，表示正在进行的动作。故填assisting。</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法总结</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现在分词作宾补vs不定式作宾补</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看见某人正在做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强调进行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看见某人做了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经常做</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强调动作完成或经常性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习惯性的动作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additive="base">
                                        <p:cTn id="2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 calcmode="lin" valueType="num">
                                      <p:cBhvr additive="base">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b2ca64631?vop=1&amp;pid=b2d4c8e45&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dross.</a:t>
            </a:r>
            <a:endParaRPr lang="en-US" altLang="zh-CN" dirty="0"/>
          </a:p>
        </p:txBody>
      </p:sp>
      <p:sp>
        <p:nvSpPr>
          <p:cNvPr id="3" name="QB_6_AN.26_1#b2ca64631.blank?vop=1&amp;pid=b2d4c8e45&amp;color=0,0,0&amp;vpa=9&amp;vtp=1&amp;bbb=1"/>
          <p:cNvSpPr/>
          <p:nvPr/>
        </p:nvSpPr>
        <p:spPr>
          <a:xfrm>
            <a:off x="3060160" y="1035812"/>
            <a:ext cx="992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imported</a:t>
            </a:r>
            <a:endParaRPr lang="en-US" altLang="zh-CN" dirty="0"/>
          </a:p>
        </p:txBody>
      </p:sp>
      <p:sp>
        <p:nvSpPr>
          <p:cNvPr id="4" name="QB_6_AS.27_1#b2ca64631?vop=1&amp;pid=b2d4c8e45&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句意为：对于从西方传入的风俗习惯，我们需要取其精华，去其糟粕。分析句子可知，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import在此处应用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非谓语形式作后置定语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，修饰customs，二者之间为逻辑上的被动关系，所以应用import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的过去分词形式。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d6b0048db?vop=1&amp;pid=b2d4c8e45&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milk.</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（小作文·慰问信）</a:t>
            </a:r>
            <a:endParaRPr lang="en-US" altLang="zh-CN" sz="1800" dirty="0"/>
          </a:p>
        </p:txBody>
      </p:sp>
      <p:sp>
        <p:nvSpPr>
          <p:cNvPr id="3" name="QB_6_AN.29_1#d6b0048db.blank?vop=1&amp;pid=b2d4c8e45&amp;color=0,0,0&amp;vpa=10&amp;vtp=1&amp;bbb=1"/>
          <p:cNvSpPr/>
          <p:nvPr/>
        </p:nvSpPr>
        <p:spPr>
          <a:xfrm>
            <a:off x="5527135" y="1024382"/>
            <a:ext cx="1233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spilt/spilled</a:t>
            </a:r>
            <a:endParaRPr lang="en-US" altLang="zh-CN" dirty="0"/>
          </a:p>
        </p:txBody>
      </p:sp>
      <p:sp>
        <p:nvSpPr>
          <p:cNvPr id="4" name="QB_6_AS.30_1#d6b0048db?vop=1&amp;pid=b2d4c8e45&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句意为：常言道：覆水难收，后悔也于事无补。设空处作定语，修饰milk，spill与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milk之间为逻辑上的被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，应用过去分词形式。故填spilt/spilled。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3d12aa64?pid=fd9d50062&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1_1#76f53c5bd?vop=1&amp;pid=e3d12aa64&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endParaRPr lang="en-US" altLang="zh-CN" sz="1800" dirty="0"/>
          </a:p>
        </p:txBody>
      </p:sp>
      <p:sp>
        <p:nvSpPr>
          <p:cNvPr id="4" name="QB_6_AN.32_1#76f53c5bd.blank?vop=1&amp;pid=e3d12aa64&amp;color=0,0,0&amp;vpa=11&amp;vtp=1&amp;bbb=1"/>
          <p:cNvSpPr/>
          <p:nvPr/>
        </p:nvSpPr>
        <p:spPr>
          <a:xfrm>
            <a:off x="6092285" y="1380490"/>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5" name="QB_6_AS.33_1#76f53c5bd?vop=1&amp;pid=e3d12aa64&amp;color=0,0,0&amp;vtp=1&amp;bbb=1&amp;hb=1"/>
          <p:cNvSpPr/>
          <p:nvPr/>
        </p:nvSpPr>
        <p:spPr>
          <a:xfrm>
            <a:off x="832104" y="1833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句意为：过了一会儿，一些学生又忍不住小声谈论起来。此处考查固定短语in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低声地”。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3c697f3a5?vop=1&amp;pid=e3d12aa6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endParaRPr lang="en-US" altLang="zh-CN" sz="1800" dirty="0"/>
          </a:p>
        </p:txBody>
      </p:sp>
      <p:sp>
        <p:nvSpPr>
          <p:cNvPr id="3" name="QB_6_AN.35_1#3c697f3a5.blank?vop=1&amp;pid=e3d12aa64&amp;color=0,0,0&amp;vpa=12&amp;vtp=1&amp;bbb=1"/>
          <p:cNvSpPr/>
          <p:nvPr/>
        </p:nvSpPr>
        <p:spPr>
          <a:xfrm>
            <a:off x="3314160" y="1037082"/>
            <a:ext cx="865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over/on</a:t>
            </a:r>
            <a:endParaRPr lang="en-US" altLang="zh-CN" dirty="0"/>
          </a:p>
        </p:txBody>
      </p:sp>
      <p:sp>
        <p:nvSpPr>
          <p:cNvPr id="4" name="QB_6_AS.36_1#3c697f3a5?vop=1&amp;pid=e3d12aa64&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句意为：小心别被这些树根绊倒了，它们在所有这些树叶下面很难被看见。此处考查固定短语trip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绊倒”。故填over/on。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a60c8a214?vop=1&amp;pid=e3d12aa64&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38_1#a60c8a214.blank?vop=1&amp;pid=e3d12aa64&amp;color=0,0,0&amp;vpa=13&amp;vtp=1&amp;bbb=1"/>
          <p:cNvSpPr/>
          <p:nvPr/>
        </p:nvSpPr>
        <p:spPr>
          <a:xfrm>
            <a:off x="4330160" y="1048512"/>
            <a:ext cx="814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in/with</a:t>
            </a:r>
            <a:endParaRPr lang="en-US" altLang="zh-CN" dirty="0"/>
          </a:p>
        </p:txBody>
      </p:sp>
      <p:sp>
        <p:nvSpPr>
          <p:cNvPr id="4" name="QB_6_AS.39_1#a60c8a214?vop=1&amp;pid=e3d12aa64&amp;color=0,0,0&amp;vtp=1&amp;bbb=1&amp;hb=1"/>
          <p:cNvSpPr/>
          <p:nvPr/>
        </p:nvSpPr>
        <p:spPr>
          <a:xfrm>
            <a:off x="832104" y="190519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句意为：他没有在绝望中放弃自己的尝试，而是让自己振作起来，克服了无数的困难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。此处考查固定短语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despair，意为“绝望地”。故填in/with。</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d78d5b771?vop=1&amp;pid=e3d12aa64&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endParaRPr lang="en-US" altLang="zh-CN" dirty="0"/>
          </a:p>
        </p:txBody>
      </p:sp>
      <p:sp>
        <p:nvSpPr>
          <p:cNvPr id="3" name="QB_6_AN.41_1#d78d5b771.blank?vop=1&amp;pid=e3d12aa64&amp;color=0,0,0&amp;vpa=14&amp;vtp=1&amp;bbb=1"/>
          <p:cNvSpPr/>
          <p:nvPr/>
        </p:nvSpPr>
        <p:spPr>
          <a:xfrm>
            <a:off x="1612360" y="1433957"/>
            <a:ext cx="395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by</a:t>
            </a:r>
            <a:endParaRPr lang="en-US" altLang="zh-CN" dirty="0"/>
          </a:p>
        </p:txBody>
      </p:sp>
      <p:sp>
        <p:nvSpPr>
          <p:cNvPr id="4" name="QB_6_AS.42_1#d78d5b771?vop=1&amp;pid=e3d12aa64&amp;color=0,0,0&amp;vtp=1&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句意为：成功是投入你的时间和精力到你着手去做的事情上的结果，它不是偶然发生的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。此处考查固定短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accident，意为“偶然”。故填by。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cefa0420e?vop=1&amp;pid=e3d12aa6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long-term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endParaRPr lang="en-US" altLang="zh-CN" sz="1800" dirty="0"/>
          </a:p>
        </p:txBody>
      </p:sp>
      <p:sp>
        <p:nvSpPr>
          <p:cNvPr id="3" name="QB_6_AN.44_1#cefa0420e.blank?vop=1&amp;pid=e3d12aa64&amp;color=0,0,0&amp;vpa=15&amp;vtp=1&amp;bbb=1"/>
          <p:cNvSpPr/>
          <p:nvPr/>
        </p:nvSpPr>
        <p:spPr>
          <a:xfrm>
            <a:off x="6184360" y="1037082"/>
            <a:ext cx="471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nor</a:t>
            </a:r>
            <a:endParaRPr lang="en-US" altLang="zh-CN" dirty="0"/>
          </a:p>
        </p:txBody>
      </p:sp>
      <p:sp>
        <p:nvSpPr>
          <p:cNvPr id="4" name="QB_6_AS.45_1#cefa0420e?vop=1&amp;pid=e3d12aa64&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句意为：这既不是员工认可的方法，也不是长久之计。此处考查固定结构neither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既不</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也不</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”。故填nor。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ceadfce9?pid=afd9375a6&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f95e40a05?vop=1&amp;pid=9ceadfce9&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因为没有顾客，他们的店关了门。</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store.（独立主格结构）</a:t>
            </a:r>
            <a:endParaRPr lang="en-US" altLang="zh-CN" sz="1800" dirty="0"/>
          </a:p>
        </p:txBody>
      </p:sp>
      <p:sp>
        <p:nvSpPr>
          <p:cNvPr id="4" name="QB_5_AN.47_1#f95e40a05.blank?vop=1&amp;pid=9ceadfce9&amp;color=0,0,0&amp;vpa=16&amp;vtp=1&amp;bbb=1"/>
          <p:cNvSpPr/>
          <p:nvPr/>
        </p:nvSpPr>
        <p:spPr>
          <a:xfrm>
            <a:off x="799560" y="1790065"/>
            <a:ext cx="700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There</a:t>
            </a:r>
            <a:endParaRPr lang="en-US" altLang="zh-CN" dirty="0"/>
          </a:p>
        </p:txBody>
      </p:sp>
      <p:sp>
        <p:nvSpPr>
          <p:cNvPr id="5" name="QB_5_AN.48_1#f95e40a05.blank?vop=1&amp;pid=9ceadfce9&amp;color=0,0,0&amp;vpa=17&amp;vtp=1&amp;bbb=1"/>
          <p:cNvSpPr/>
          <p:nvPr/>
        </p:nvSpPr>
        <p:spPr>
          <a:xfrm>
            <a:off x="1612360" y="1777365"/>
            <a:ext cx="674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9_1#33c8ea9c9?vop=1&amp;pid=9ceadfce9&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大量证据表明，听轻柔的音乐可以减轻压力。（deal）</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endParaRPr lang="en-US" altLang="zh-CN" sz="1800" dirty="0"/>
          </a:p>
        </p:txBody>
      </p:sp>
      <p:sp>
        <p:nvSpPr>
          <p:cNvPr id="3" name="QB_5_AN.50_1#33c8ea9c9.blank?vop=1&amp;pid=9ceadfce9&amp;color=0,0,0&amp;vpa=18&amp;vtp=1"/>
          <p:cNvSpPr/>
          <p:nvPr/>
        </p:nvSpPr>
        <p:spPr>
          <a:xfrm>
            <a:off x="812260" y="1447665"/>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5_AN.51_1#33c8ea9c9.blank?vop=1&amp;pid=9ceadfce9&amp;color=0,0,0&amp;vpa=19&amp;vtp=1&amp;bbb=1"/>
          <p:cNvSpPr/>
          <p:nvPr/>
        </p:nvSpPr>
        <p:spPr>
          <a:xfrm>
            <a:off x="1269460" y="1434965"/>
            <a:ext cx="1144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great/good</a:t>
            </a:r>
            <a:endParaRPr lang="en-US" altLang="zh-CN" dirty="0"/>
          </a:p>
        </p:txBody>
      </p:sp>
      <p:sp>
        <p:nvSpPr>
          <p:cNvPr id="5" name="QB_5_AN.52_1#33c8ea9c9.blank?vop=1&amp;pid=9ceadfce9&amp;color=0,0,0&amp;vpa=20&amp;vtp=1&amp;bbb=1"/>
          <p:cNvSpPr/>
          <p:nvPr/>
        </p:nvSpPr>
        <p:spPr>
          <a:xfrm>
            <a:off x="2539460" y="1447665"/>
            <a:ext cx="547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deal</a:t>
            </a:r>
            <a:endParaRPr lang="en-US" altLang="zh-CN" dirty="0"/>
          </a:p>
        </p:txBody>
      </p:sp>
      <p:sp>
        <p:nvSpPr>
          <p:cNvPr id="6" name="QB_5_AN.53_1#33c8ea9c9.blank?vop=1&amp;pid=9ceadfce9&amp;color=0,0,0&amp;vpa=21&amp;vtp=1&amp;bbb=1"/>
          <p:cNvSpPr/>
          <p:nvPr/>
        </p:nvSpPr>
        <p:spPr>
          <a:xfrm>
            <a:off x="319986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0341a0519.fixed?pid=c89183af4&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Period</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5400" dirty="0"/>
          </a:p>
        </p:txBody>
      </p:sp>
      <p:sp>
        <p:nvSpPr>
          <p:cNvPr id="3" name="C_2_BD#0341a0519.fixed?pid=c89183af4&amp;color=255,255,255&amp;vtp=1&amp;bbb=1&amp;hb=1"/>
          <p:cNvSpPr/>
          <p:nvPr/>
        </p:nvSpPr>
        <p:spPr>
          <a:xfrm>
            <a:off x="2386584" y="2519172"/>
            <a:ext cx="7223760" cy="2011680"/>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Useful</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3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Structures</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for</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Writing</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36ff469d2?vop=1&amp;pid=9ceadfce9&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一听说考试不及格，她就忍不住号啕大哭起来。（burst）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5_AN.55_1#36ff469d2.blank?vop=1&amp;pid=9ceadfce9&amp;color=0,0,0&amp;vpa=22&amp;vtp=1&amp;bbb=1"/>
          <p:cNvSpPr/>
          <p:nvPr/>
        </p:nvSpPr>
        <p:spPr>
          <a:xfrm>
            <a:off x="7819485" y="1455920"/>
            <a:ext cx="1728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bursting/bursting</a:t>
            </a:r>
            <a:endParaRPr lang="en-US" altLang="zh-CN" dirty="0"/>
          </a:p>
        </p:txBody>
      </p:sp>
      <p:sp>
        <p:nvSpPr>
          <p:cNvPr id="4" name="QB_5_AN.56_1#36ff469d2.blank?vop=1&amp;pid=9ceadfce9&amp;color=0,0,0&amp;vpa=23&amp;vtp=1&amp;bbb=1"/>
          <p:cNvSpPr/>
          <p:nvPr/>
        </p:nvSpPr>
        <p:spPr>
          <a:xfrm>
            <a:off x="9673685" y="1468620"/>
            <a:ext cx="877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into/out</a:t>
            </a:r>
            <a:endParaRPr lang="en-US" altLang="zh-CN" dirty="0"/>
          </a:p>
        </p:txBody>
      </p:sp>
      <p:sp>
        <p:nvSpPr>
          <p:cNvPr id="5" name="QB_5_AN.57_1#36ff469d2.blank?vop=1&amp;pid=9ceadfce9&amp;color=0,0,0&amp;vpa=24&amp;vtp=1&amp;bbb=1"/>
          <p:cNvSpPr/>
          <p:nvPr/>
        </p:nvSpPr>
        <p:spPr>
          <a:xfrm>
            <a:off x="812260" y="1854065"/>
            <a:ext cx="1246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tears/crying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8_1#7f4222cd2?vop=1&amp;pid=9ceadfce9&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他在没有人发现的情况下成功地伪装了自己的身份。（succeed;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disguise）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1800" dirty="0"/>
          </a:p>
        </p:txBody>
      </p:sp>
      <p:sp>
        <p:nvSpPr>
          <p:cNvPr id="3" name="QB_5_AN.59_1#7f4222cd2.blank?vop=1&amp;pid=9ceadfce9&amp;color=0,0,0&amp;vpa=25&amp;vtp=1&amp;bbb=1"/>
          <p:cNvSpPr/>
          <p:nvPr/>
        </p:nvSpPr>
        <p:spPr>
          <a:xfrm>
            <a:off x="1205960" y="1447665"/>
            <a:ext cx="1106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succeeded</a:t>
            </a:r>
            <a:endParaRPr lang="en-US" altLang="zh-CN" dirty="0"/>
          </a:p>
        </p:txBody>
      </p:sp>
      <p:sp>
        <p:nvSpPr>
          <p:cNvPr id="4" name="QB_5_AN.60_1#7f4222cd2.blank?vop=1&amp;pid=9ceadfce9&amp;color=0,0,0&amp;vpa=26&amp;vtp=1&amp;bbb=1"/>
          <p:cNvSpPr/>
          <p:nvPr/>
        </p:nvSpPr>
        <p:spPr>
          <a:xfrm>
            <a:off x="245056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5" name="QB_5_AN.61_1#7f4222cd2.blank?vop=1&amp;pid=9ceadfce9&amp;color=0,0,0&amp;vpa=27&amp;vtp=1&amp;bbb=1"/>
          <p:cNvSpPr/>
          <p:nvPr/>
        </p:nvSpPr>
        <p:spPr>
          <a:xfrm>
            <a:off x="2920460" y="1434965"/>
            <a:ext cx="1106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disguising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2_1#ec6a07196?vop=1&amp;pid=9ceadfce9&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时间允许的话，他们会在下个月参加会议时拜访你。（独立主格结构）</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endParaRPr lang="en-US" altLang="zh-CN" sz="1800" dirty="0"/>
          </a:p>
        </p:txBody>
      </p:sp>
      <p:sp>
        <p:nvSpPr>
          <p:cNvPr id="3" name="QB_5_AN.63_1#ec6a07196.blank?vop=1&amp;pid=9ceadfce9&amp;color=0,0,0&amp;vpa=28&amp;vtp=1&amp;bbb=1"/>
          <p:cNvSpPr/>
          <p:nvPr/>
        </p:nvSpPr>
        <p:spPr>
          <a:xfrm>
            <a:off x="837660" y="1447665"/>
            <a:ext cx="641223"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Time</a:t>
            </a:r>
            <a:endParaRPr lang="en-US" altLang="zh-CN" dirty="0"/>
          </a:p>
        </p:txBody>
      </p:sp>
      <p:sp>
        <p:nvSpPr>
          <p:cNvPr id="4" name="QB_5_AN.64_1#ec6a07196.blank?vop=1&amp;pid=9ceadfce9&amp;color=0,0,0&amp;vpa=29&amp;vtp=1&amp;bbb=1"/>
          <p:cNvSpPr/>
          <p:nvPr/>
        </p:nvSpPr>
        <p:spPr>
          <a:xfrm>
            <a:off x="1625060" y="1434965"/>
            <a:ext cx="1119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permitting</a:t>
            </a:r>
            <a:endParaRPr lang="en-US" altLang="zh-CN" dirty="0"/>
          </a:p>
        </p:txBody>
      </p:sp>
      <p:sp>
        <p:nvSpPr>
          <p:cNvPr id="5" name="QB_5_AS.65_1#ec6a07196?vop=1&amp;pid=9ceadfce9&amp;color=0,0,0&amp;vtp=1&amp;bbb=1"/>
          <p:cNvSpPr/>
          <p:nvPr/>
        </p:nvSpPr>
        <p:spPr>
          <a:xfrm>
            <a:off x="832104" y="2132639"/>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招法一点通</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此题独立主格结构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permitting，</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之间是逻辑上的主动关系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 calcmode="lin" valueType="num">
                                      <p:cBhvr additive="base">
                                        <p:cTn id="2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50e95fe8?pid=afd9375a6&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66_1#dc5184eca?vop=1&amp;pid=f50e95fe8&amp;color=0,0,0&amp;vtp=1&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主题：参观孔庙 | 词数：约247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山西省实验中学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farewells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Confucius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Temple.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（vivid）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courtyard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timeless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Symmetrical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（对称的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courtyards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solemn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Confucius'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demonstrated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100"/>
              </a:lnSpc>
            </a:pPr>
            <a:endParaRPr lang="en-US" altLang="zh-CN" dirty="0"/>
          </a:p>
        </p:txBody>
      </p:sp>
      <p:sp>
        <p:nvSpPr>
          <p:cNvPr id="4" name="QM_5_AN.67_1#dc5184eca.blank?vop=1&amp;pid=f50e95fe8&amp;color=0,0,0&amp;vpa=30&amp;vtp=1&amp;bbb=1"/>
          <p:cNvSpPr/>
          <p:nvPr/>
        </p:nvSpPr>
        <p:spPr>
          <a:xfrm>
            <a:off x="7000715" y="2649220"/>
            <a:ext cx="611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5" name="QM_5_AN.68_1#dc5184eca.blank?vop=1&amp;pid=f50e95fe8&amp;color=0,0,0&amp;vpa=31&amp;vtp=1&amp;bbb=1"/>
          <p:cNvSpPr/>
          <p:nvPr/>
        </p:nvSpPr>
        <p:spPr>
          <a:xfrm>
            <a:off x="3206210" y="3893820"/>
            <a:ext cx="814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vividly</a:t>
            </a:r>
            <a:endParaRPr lang="en-US" altLang="zh-CN" dirty="0"/>
          </a:p>
        </p:txBody>
      </p:sp>
      <p:sp>
        <p:nvSpPr>
          <p:cNvPr id="6" name="QM_5_AN.69_1#dc5184eca.blank?vop=1&amp;pid=f50e95fe8&amp;color=0,0,0&amp;vpa=32&amp;vtp=1&amp;bbb=1"/>
          <p:cNvSpPr/>
          <p:nvPr/>
        </p:nvSpPr>
        <p:spPr>
          <a:xfrm>
            <a:off x="9238710" y="3906520"/>
            <a:ext cx="522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endParaRPr lang="en-US" altLang="zh-CN" dirty="0"/>
          </a:p>
        </p:txBody>
      </p:sp>
      <p:sp>
        <p:nvSpPr>
          <p:cNvPr id="7" name="QM_5_AN.70_1#dc5184eca.blank?vop=1&amp;pid=f50e95fe8&amp;color=0,0,0&amp;vpa=33&amp;vtp=1&amp;bbb=1"/>
          <p:cNvSpPr/>
          <p:nvPr/>
        </p:nvSpPr>
        <p:spPr>
          <a:xfrm>
            <a:off x="4587335" y="4744720"/>
            <a:ext cx="623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itself</a:t>
            </a:r>
            <a:endParaRPr lang="en-US" altLang="zh-CN" dirty="0"/>
          </a:p>
        </p:txBody>
      </p:sp>
      <p:sp>
        <p:nvSpPr>
          <p:cNvPr id="8" name="QM_5_AN.71_1#dc5184eca.blank?vop=1&amp;pid=f50e95fe8&amp;color=0,0,0&amp;vpa=34&amp;vtp=1&amp;bbb=1"/>
          <p:cNvSpPr/>
          <p:nvPr/>
        </p:nvSpPr>
        <p:spPr>
          <a:xfrm>
            <a:off x="4387310" y="5163820"/>
            <a:ext cx="496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endParaRPr lang="en-US" altLang="zh-CN" dirty="0"/>
          </a:p>
        </p:txBody>
      </p:sp>
      <p:sp>
        <p:nvSpPr>
          <p:cNvPr id="9" name="QM_5_AN.72_1#dc5184eca.blank?vop=1&amp;pid=f50e95fe8&amp;color=0,0,0&amp;vpa=35&amp;vtp=1&amp;bbb=1"/>
          <p:cNvSpPr/>
          <p:nvPr/>
        </p:nvSpPr>
        <p:spPr>
          <a:xfrm>
            <a:off x="9673685" y="5151120"/>
            <a:ext cx="915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6_1#dc5184eca?vop=1&amp;pid=f50e95fe8&amp;color=0,0,0&amp;vtp=1&amp;bbb=1&amp;hb=1"/>
          <p:cNvSpPr/>
          <p:nvPr/>
        </p:nvSpPr>
        <p:spPr>
          <a:xfrm>
            <a:off x="832104" y="1080000"/>
            <a:ext cx="10533888" cy="3280410"/>
          </a:xfrm>
          <a:prstGeom prst="rect">
            <a:avLst/>
          </a:prstGeom>
          <a:noFill/>
        </p:spPr>
        <p:txBody>
          <a:bodyPr wrap="none" lIns="0" tIns="0" rIns="0" bIns="0" rtlCol="0" anchor="t"/>
          <a:lstStyle/>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brushes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Confucian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values—respect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integrity,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responsibility—remain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quote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resonated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rapid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relevant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temple,I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nurturing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anew.</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3" name="QM_5_EX.77_1#dc5184eca?vop=1&amp;pid=f50e95fe8&amp;color=0,0,0&amp;vtp=1&amp;bbb=1"/>
          <p:cNvSpPr/>
          <p:nvPr/>
        </p:nvSpPr>
        <p:spPr>
          <a:xfrm>
            <a:off x="832104" y="4389755"/>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文章主要讲述了作者参观孔庙的经历及从中获得的感悟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M_5_AN.73_1#dc5184eca.blank?vop=1&amp;pid=f50e95fe8&amp;color=0,0,0&amp;vpa=36&amp;vtp=1&amp;bbb=1"/>
          <p:cNvSpPr/>
          <p:nvPr/>
        </p:nvSpPr>
        <p:spPr>
          <a:xfrm>
            <a:off x="9565735" y="1036820"/>
            <a:ext cx="992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guidance</a:t>
            </a:r>
            <a:endParaRPr lang="en-US" altLang="zh-CN" dirty="0"/>
          </a:p>
        </p:txBody>
      </p:sp>
      <p:sp>
        <p:nvSpPr>
          <p:cNvPr id="5" name="QM_5_AN.74_1#dc5184eca.blank?vop=1&amp;pid=f50e95fe8&amp;color=0,0,0&amp;vpa=37&amp;vtp=1&amp;bbb=1"/>
          <p:cNvSpPr/>
          <p:nvPr/>
        </p:nvSpPr>
        <p:spPr>
          <a:xfrm>
            <a:off x="5993860" y="1455920"/>
            <a:ext cx="10429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bridge</a:t>
            </a:r>
            <a:endParaRPr lang="en-US" altLang="zh-CN" dirty="0"/>
          </a:p>
        </p:txBody>
      </p:sp>
      <p:sp>
        <p:nvSpPr>
          <p:cNvPr id="6" name="QM_5_AN.75_1#dc5184eca.blank?vop=1&amp;pid=f50e95fe8&amp;color=0,0,0&amp;vpa=38&amp;vtp=1&amp;bbb=1"/>
          <p:cNvSpPr/>
          <p:nvPr/>
        </p:nvSpPr>
        <p:spPr>
          <a:xfrm>
            <a:off x="9547065" y="2713220"/>
            <a:ext cx="1106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reminding</a:t>
            </a:r>
            <a:endParaRPr lang="en-US" altLang="zh-CN" dirty="0"/>
          </a:p>
        </p:txBody>
      </p:sp>
      <p:sp>
        <p:nvSpPr>
          <p:cNvPr id="7" name="QM_5_AN.76_1#dc5184eca.blank?vop=1&amp;pid=f50e95fe8&amp;color=0,0,0&amp;vpa=39&amp;vtp=1&amp;bbb=1"/>
          <p:cNvSpPr/>
          <p:nvPr/>
        </p:nvSpPr>
        <p:spPr>
          <a:xfrm>
            <a:off x="2850610" y="3949565"/>
            <a:ext cx="839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planted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anim calcmode="lin" valueType="num">
                                      <p:cBhvr additive="base">
                                        <p:cTn id="4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8_1#b9c22f7cb?vop=1&amp;pid=dc5184ec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6_AN.79_1#b9c22f7cb.blank?vop=1&amp;pid=dc5184eca&amp;color=0,0,0&amp;vpa=40&amp;vtp=1&amp;bbb=1"/>
          <p:cNvSpPr/>
          <p:nvPr/>
        </p:nvSpPr>
        <p:spPr>
          <a:xfrm>
            <a:off x="1078960" y="1037082"/>
            <a:ext cx="611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4" name="QB_6_AS.80_1#b9c22f7cb?vop=1&amp;pid=dc5184eca&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句意为：当课程结束，我们和老师告别时，我心里很清楚接下来该做什么。about后接宾语从句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缺少宾语，表示“</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的事情”，应用what引导该从句。</a:t>
            </a:r>
            <a:endParaRPr lang="en-US" altLang="zh-CN" dirty="0"/>
          </a:p>
        </p:txBody>
      </p:sp>
      <p:sp>
        <p:nvSpPr>
          <p:cNvPr id="5" name="QB_6_BD.81_1#27c549d44?vop=1&amp;pid=dc5184eca&amp;color=0,0,0&amp;vtp=1&amp;bbb=1"/>
          <p:cNvSpPr/>
          <p:nvPr/>
        </p:nvSpPr>
        <p:spPr>
          <a:xfrm>
            <a:off x="832104" y="23057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6" name="QB_6_AN.82_1#27c549d44.blank?vop=1&amp;pid=dc5184eca&amp;color=0,0,0&amp;vpa=41&amp;vtp=1&amp;bbb=1"/>
          <p:cNvSpPr/>
          <p:nvPr/>
        </p:nvSpPr>
        <p:spPr>
          <a:xfrm>
            <a:off x="1028160" y="2251138"/>
            <a:ext cx="814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vividly</a:t>
            </a:r>
            <a:endParaRPr lang="en-US" altLang="zh-CN" dirty="0"/>
          </a:p>
        </p:txBody>
      </p:sp>
      <p:sp>
        <p:nvSpPr>
          <p:cNvPr id="7" name="QB_6_AS.83_1#27c549d44?vop=1&amp;pid=dc5184eca&amp;color=0,0,0&amp;vtp=1&amp;bbb=1&amp;hb=1"/>
          <p:cNvSpPr/>
          <p:nvPr/>
        </p:nvSpPr>
        <p:spPr>
          <a:xfrm>
            <a:off x="832104" y="272605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句意为：我们一进入庭院，就看到大门前有一座这位伟人的雕像，格外显眼。设空处修饰动词短语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，应用副词作状语。</a:t>
            </a:r>
            <a:endParaRPr lang="en-US" altLang="zh-CN" dirty="0"/>
          </a:p>
        </p:txBody>
      </p:sp>
      <p:sp>
        <p:nvSpPr>
          <p:cNvPr id="8" name="QB_6_BD.84_1#df49e495e?vop=1&amp;pid=dc5184eca&amp;color=0,0,0&amp;vtp=1&amp;bbb=1"/>
          <p:cNvSpPr/>
          <p:nvPr/>
        </p:nvSpPr>
        <p:spPr>
          <a:xfrm>
            <a:off x="832104" y="355352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9" name="QB_6_AN.85_1#df49e495e.blank?vop=1&amp;pid=dc5184eca&amp;color=0,0,0&amp;vpa=42&amp;vtp=1&amp;bbb=1"/>
          <p:cNvSpPr/>
          <p:nvPr/>
        </p:nvSpPr>
        <p:spPr>
          <a:xfrm>
            <a:off x="1066260" y="3511613"/>
            <a:ext cx="522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endParaRPr lang="en-US" altLang="zh-CN" dirty="0"/>
          </a:p>
        </p:txBody>
      </p:sp>
      <p:sp>
        <p:nvSpPr>
          <p:cNvPr id="10" name="QB_6_AS.86_1#df49e495e?vop=1&amp;pid=dc5184eca&amp;color=0,0,0&amp;vtp=1&amp;bbb=1&amp;hb=1"/>
          <p:cNvSpPr/>
          <p:nvPr/>
        </p:nvSpPr>
        <p:spPr>
          <a:xfrm>
            <a:off x="832104" y="397383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句意见上一题解析。设空处作主句谓语，句子描述的是过去的事情，用一般过去时，主语为What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，视作单数概念，谓语动词用was。</a:t>
            </a:r>
            <a:endParaRPr lang="en-US" altLang="zh-CN" dirty="0"/>
          </a:p>
        </p:txBody>
      </p:sp>
      <p:sp>
        <p:nvSpPr>
          <p:cNvPr id="11" name="QB_6_BD.87_1#28d65f799?vop=1&amp;pid=dc5184eca&amp;color=0,0,0&amp;vtp=1&amp;bbb=1"/>
          <p:cNvSpPr/>
          <p:nvPr/>
        </p:nvSpPr>
        <p:spPr>
          <a:xfrm>
            <a:off x="832104" y="480129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12" name="QB_6_AN.88_1#28d65f799.blank?vop=1&amp;pid=dc5184eca&amp;color=0,0,0&amp;vpa=43&amp;vtp=1&amp;bbb=1"/>
          <p:cNvSpPr/>
          <p:nvPr/>
        </p:nvSpPr>
        <p:spPr>
          <a:xfrm>
            <a:off x="1066260" y="4759388"/>
            <a:ext cx="623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itself</a:t>
            </a:r>
            <a:endParaRPr lang="en-US" altLang="zh-CN" dirty="0"/>
          </a:p>
        </p:txBody>
      </p:sp>
      <p:sp>
        <p:nvSpPr>
          <p:cNvPr id="13" name="QB_6_AS.89_1#28d65f799?vop=1&amp;pid=dc5184eca&amp;color=0,0,0&amp;vtp=1&amp;bbb=1&amp;hb=1"/>
          <p:cNvSpPr/>
          <p:nvPr/>
        </p:nvSpPr>
        <p:spPr>
          <a:xfrm>
            <a:off x="832104" y="522160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句意为：孔庙的建筑本身就是一堂关于和谐的课。此处指代The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architecture，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设空处作同位语，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用反身代词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itself，表示“它本身”。</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 calcmode="lin" valueType="num">
                                      <p:cBhvr additive="base">
                                        <p:cTn id="79"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0" dur="500" fill="hold"/>
                                        <p:tgtEl>
                                          <p:spTgt spid="12">
                                            <p:bg/>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2">
                                            <p:txEl>
                                              <p:pRg st="0" end="0"/>
                                            </p:txEl>
                                          </p:spTgt>
                                        </p:tgtEl>
                                        <p:attrNameLst>
                                          <p:attrName>style.visibility</p:attrName>
                                        </p:attrNameLst>
                                      </p:cBhvr>
                                      <p:to>
                                        <p:strVal val="visible"/>
                                      </p:to>
                                    </p:set>
                                    <p:anim calcmode="lin" valueType="num">
                                      <p:cBhvr additive="base">
                                        <p:cTn id="8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13">
                                            <p:bg/>
                                          </p:spTgt>
                                        </p:tgtEl>
                                        <p:attrNameLst>
                                          <p:attrName>style.visibility</p:attrName>
                                        </p:attrNameLst>
                                      </p:cBhvr>
                                      <p:to>
                                        <p:strVal val="visible"/>
                                      </p:to>
                                    </p:set>
                                    <p:anim calcmode="lin" valueType="num">
                                      <p:cBhvr additive="base">
                                        <p:cTn id="89"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0" dur="500" fill="hold"/>
                                        <p:tgtEl>
                                          <p:spTgt spid="13">
                                            <p:bg/>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3">
                                            <p:txEl>
                                              <p:pRg st="0" end="0"/>
                                            </p:txEl>
                                          </p:spTgt>
                                        </p:tgtEl>
                                        <p:attrNameLst>
                                          <p:attrName>style.visibility</p:attrName>
                                        </p:attrNameLst>
                                      </p:cBhvr>
                                      <p:to>
                                        <p:strVal val="visible"/>
                                      </p:to>
                                    </p:set>
                                    <p:anim calcmode="lin" valueType="num">
                                      <p:cBhvr additive="base">
                                        <p:cTn id="93"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1" end="1"/>
                                            </p:txEl>
                                          </p:spTgt>
                                        </p:tgtEl>
                                        <p:attrNameLst>
                                          <p:attrName>style.visibility</p:attrName>
                                        </p:attrNameLst>
                                      </p:cBhvr>
                                      <p:to>
                                        <p:strVal val="visible"/>
                                      </p:to>
                                    </p:set>
                                    <p:anim calcmode="lin" valueType="num">
                                      <p:cBhvr additive="base">
                                        <p:cTn id="97"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284a3c7f3?vop=1&amp;pid=dc5184ec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3" name="QB_6_AN.91_1#284a3c7f3.blank?vop=1&amp;pid=dc5184eca&amp;color=0,0,0&amp;vpa=44&amp;vtp=1&amp;bbb=1"/>
          <p:cNvSpPr/>
          <p:nvPr/>
        </p:nvSpPr>
        <p:spPr>
          <a:xfrm>
            <a:off x="1078960" y="1037082"/>
            <a:ext cx="496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endParaRPr lang="en-US" altLang="zh-CN" dirty="0"/>
          </a:p>
        </p:txBody>
      </p:sp>
      <p:sp>
        <p:nvSpPr>
          <p:cNvPr id="4" name="QB_6_AS.92_1#284a3c7f3?vop=1&amp;pid=dc5184eca&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句意为：对称的庭院、雕刻的石碑和庄严的大厅反映了孔子对平衡和秩序的强调。Symmetrical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courtyards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carved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tablets和solemn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halls是并列关系，用and连接。</a:t>
            </a:r>
            <a:endParaRPr lang="en-US" altLang="zh-CN" dirty="0"/>
          </a:p>
        </p:txBody>
      </p:sp>
      <p:sp>
        <p:nvSpPr>
          <p:cNvPr id="5" name="QB_6_BD.93_1#6651f963d?vop=1&amp;pid=dc5184eca&amp;color=0,0,0&amp;vtp=1&amp;bbb=1"/>
          <p:cNvSpPr/>
          <p:nvPr/>
        </p:nvSpPr>
        <p:spPr>
          <a:xfrm>
            <a:off x="832104" y="23057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6" name="QB_6_AN.94_1#6651f963d.blank?vop=1&amp;pid=dc5184eca&amp;color=0,0,0&amp;vpa=45&amp;vtp=1&amp;bbb=1"/>
          <p:cNvSpPr/>
          <p:nvPr/>
        </p:nvSpPr>
        <p:spPr>
          <a:xfrm>
            <a:off x="1040860" y="2251138"/>
            <a:ext cx="915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
        <p:nvSpPr>
          <p:cNvPr id="7" name="QB_6_AS.95_1#6651f963d?vop=1&amp;pid=dc5184eca&amp;color=0,0,0&amp;vtp=1&amp;bbb=1"/>
          <p:cNvSpPr/>
          <p:nvPr/>
        </p:nvSpPr>
        <p:spPr>
          <a:xfrm>
            <a:off x="832104" y="272103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句意见上一题解析。emphasis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on/upon为固定搭配，意为“对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的强调”。</a:t>
            </a:r>
            <a:endParaRPr lang="en-US" altLang="zh-CN" sz="1800" dirty="0"/>
          </a:p>
        </p:txBody>
      </p:sp>
      <p:sp>
        <p:nvSpPr>
          <p:cNvPr id="8" name="QB_6_BD.96_1#52d511f8a?vop=1&amp;pid=dc5184eca&amp;color=0,0,0&amp;vtp=1&amp;bbb=1"/>
          <p:cNvSpPr/>
          <p:nvPr/>
        </p:nvSpPr>
        <p:spPr>
          <a:xfrm>
            <a:off x="832104" y="313632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9" name="QB_6_AN.97_1#52d511f8a.blank?vop=1&amp;pid=dc5184eca&amp;color=0,0,0&amp;vpa=46&amp;vtp=1&amp;bbb=1"/>
          <p:cNvSpPr/>
          <p:nvPr/>
        </p:nvSpPr>
        <p:spPr>
          <a:xfrm>
            <a:off x="1053560" y="3081718"/>
            <a:ext cx="992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guidance</a:t>
            </a:r>
            <a:endParaRPr lang="en-US" altLang="zh-CN" dirty="0"/>
          </a:p>
        </p:txBody>
      </p:sp>
      <p:sp>
        <p:nvSpPr>
          <p:cNvPr id="10" name="QB_6_AS.98_1#52d511f8a?vop=1&amp;pid=dc5184eca&amp;color=0,0,0&amp;vtp=1&amp;bbb=1&amp;hb=1"/>
          <p:cNvSpPr/>
          <p:nvPr/>
        </p:nvSpPr>
        <p:spPr>
          <a:xfrm>
            <a:off x="832104" y="355663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句意为：书法大师们用毛笔和墨水展示写“仁”字的艺术，而孩子们在父母的指导下练习传统的鞠躬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空前的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parents'可知，空处应填名词guidance作宾语，under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guidance是固定短语，意为“在某人的指导下”。</a:t>
            </a:r>
            <a:endParaRPr lang="en-US" altLang="zh-CN" dirty="0"/>
          </a:p>
        </p:txBody>
      </p:sp>
      <p:sp>
        <p:nvSpPr>
          <p:cNvPr id="11" name="QB_6_BD.99_1#388b5241b?vop=1&amp;pid=dc5184eca&amp;color=0,0,0&amp;vtp=1&amp;bbb=1"/>
          <p:cNvSpPr/>
          <p:nvPr/>
        </p:nvSpPr>
        <p:spPr>
          <a:xfrm>
            <a:off x="832104" y="437140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12" name="QB_6_AN.100_1#388b5241b.blank?vop=1&amp;pid=dc5184eca&amp;color=0,0,0&amp;vpa=47&amp;vtp=1&amp;bbb=1"/>
          <p:cNvSpPr/>
          <p:nvPr/>
        </p:nvSpPr>
        <p:spPr>
          <a:xfrm>
            <a:off x="1028160" y="4316793"/>
            <a:ext cx="10429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bridge</a:t>
            </a:r>
            <a:endParaRPr lang="en-US" altLang="zh-CN" dirty="0"/>
          </a:p>
        </p:txBody>
      </p:sp>
      <p:sp>
        <p:nvSpPr>
          <p:cNvPr id="13" name="QB_6_AS.101_1#388b5241b?vop=1&amp;pid=dc5184eca&amp;color=0,0,0&amp;vtp=1&amp;bbb=1&amp;hb=1"/>
          <p:cNvSpPr/>
          <p:nvPr/>
        </p:nvSpPr>
        <p:spPr>
          <a:xfrm>
            <a:off x="832104" y="479171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句意为：我意识到，这些传统必然会使过去和未来联结，因为儒家的价值观——尊重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、正直和社会责任仍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然融入了现代生活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sth是固定搭配，意为“必然会做某事”。</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 calcmode="lin" valueType="num">
                                      <p:cBhvr additive="base">
                                        <p:cTn id="5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9">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 calcmode="lin" valueType="num">
                                      <p:cBhvr additive="base">
                                        <p:cTn id="5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 calcmode="lin" valueType="num">
                                      <p:cBhvr additive="base">
                                        <p:cTn id="6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0">
                                            <p:txEl>
                                              <p:pRg st="0" end="0"/>
                                            </p:txEl>
                                          </p:spTgt>
                                        </p:tgtEl>
                                        <p:attrNameLst>
                                          <p:attrName>style.visibility</p:attrName>
                                        </p:attrNameLst>
                                      </p:cBhvr>
                                      <p:to>
                                        <p:strVal val="visible"/>
                                      </p:to>
                                    </p:set>
                                    <p:anim calcmode="lin" valueType="num">
                                      <p:cBhvr additive="base">
                                        <p:cTn id="6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1" end="1"/>
                                            </p:txEl>
                                          </p:spTgt>
                                        </p:tgtEl>
                                        <p:attrNameLst>
                                          <p:attrName>style.visibility</p:attrName>
                                        </p:attrNameLst>
                                      </p:cBhvr>
                                      <p:to>
                                        <p:strVal val="visible"/>
                                      </p:to>
                                    </p:set>
                                    <p:anim calcmode="lin" valueType="num">
                                      <p:cBhvr additive="base">
                                        <p:cTn id="6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2">
                                            <p:bg/>
                                          </p:spTgt>
                                        </p:tgtEl>
                                        <p:attrNameLst>
                                          <p:attrName>style.visibility</p:attrName>
                                        </p:attrNameLst>
                                      </p:cBhvr>
                                      <p:to>
                                        <p:strVal val="visible"/>
                                      </p:to>
                                    </p:set>
                                    <p:anim calcmode="lin" valueType="num">
                                      <p:cBhvr additive="base">
                                        <p:cTn id="75"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12">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2">
                                            <p:txEl>
                                              <p:pRg st="0" end="0"/>
                                            </p:txEl>
                                          </p:spTgt>
                                        </p:tgtEl>
                                        <p:attrNameLst>
                                          <p:attrName>style.visibility</p:attrName>
                                        </p:attrNameLst>
                                      </p:cBhvr>
                                      <p:to>
                                        <p:strVal val="visible"/>
                                      </p:to>
                                    </p:set>
                                    <p:anim calcmode="lin" valueType="num">
                                      <p:cBhvr additive="base">
                                        <p:cTn id="7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3">
                                            <p:bg/>
                                          </p:spTgt>
                                        </p:tgtEl>
                                        <p:attrNameLst>
                                          <p:attrName>style.visibility</p:attrName>
                                        </p:attrNameLst>
                                      </p:cBhvr>
                                      <p:to>
                                        <p:strVal val="visible"/>
                                      </p:to>
                                    </p:set>
                                    <p:anim calcmode="lin" valueType="num">
                                      <p:cBhvr additive="base">
                                        <p:cTn id="85"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13">
                                            <p:bg/>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3">
                                            <p:txEl>
                                              <p:pRg st="0" end="0"/>
                                            </p:txEl>
                                          </p:spTgt>
                                        </p:tgtEl>
                                        <p:attrNameLst>
                                          <p:attrName>style.visibility</p:attrName>
                                        </p:attrNameLst>
                                      </p:cBhvr>
                                      <p:to>
                                        <p:strVal val="visible"/>
                                      </p:to>
                                    </p:set>
                                    <p:anim calcmode="lin" valueType="num">
                                      <p:cBhvr additive="base">
                                        <p:cTn id="8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3">
                                            <p:txEl>
                                              <p:pRg st="1" end="1"/>
                                            </p:txEl>
                                          </p:spTgt>
                                        </p:tgtEl>
                                        <p:attrNameLst>
                                          <p:attrName>style.visibility</p:attrName>
                                        </p:attrNameLst>
                                      </p:cBhvr>
                                      <p:to>
                                        <p:strVal val="visible"/>
                                      </p:to>
                                    </p:set>
                                    <p:anim calcmode="lin" valueType="num">
                                      <p:cBhvr additive="base">
                                        <p:cTn id="9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2_1#d01259c2c?vop=1&amp;pid=dc5184ec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103_1#d01259c2c.blank?vop=1&amp;pid=dc5184eca&amp;color=0,0,0&amp;vpa=48&amp;vtp=1&amp;bbb=1"/>
          <p:cNvSpPr/>
          <p:nvPr/>
        </p:nvSpPr>
        <p:spPr>
          <a:xfrm>
            <a:off x="1053560" y="1024382"/>
            <a:ext cx="1106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reminding</a:t>
            </a:r>
            <a:endParaRPr lang="en-US" altLang="zh-CN" dirty="0"/>
          </a:p>
        </p:txBody>
      </p:sp>
      <p:sp>
        <p:nvSpPr>
          <p:cNvPr id="4" name="QB_6_AS.104_1#d01259c2c?vop=1&amp;pid=dc5184eca&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句意为：在科技飞速变革的时代，这条古老的黄金法则感觉比以往任何时候都更有意义，它提醒我们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，永</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恒的智慧超越了世代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。句子已有谓语动词felt，设空处与谓语之间无连词连接，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设空处应用非谓语形式，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golden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rule是逻辑上的主动关系，用现在分词作状语，表示伴随。</a:t>
            </a:r>
            <a:endParaRPr lang="en-US" altLang="zh-CN" dirty="0"/>
          </a:p>
        </p:txBody>
      </p:sp>
      <p:sp>
        <p:nvSpPr>
          <p:cNvPr id="5" name="QB_6_BD.105_1#2302eeff2?vop=1&amp;pid=dc5184eca&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6" name="QB_6_AN.106_1#2302eeff2.blank?vop=1&amp;pid=dc5184eca&amp;color=0,0,0&amp;vpa=49&amp;vtp=1&amp;bbb=1"/>
          <p:cNvSpPr/>
          <p:nvPr/>
        </p:nvSpPr>
        <p:spPr>
          <a:xfrm>
            <a:off x="1193260" y="2675953"/>
            <a:ext cx="839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planted</a:t>
            </a:r>
            <a:endParaRPr lang="en-US" altLang="zh-CN" dirty="0"/>
          </a:p>
        </p:txBody>
      </p:sp>
      <p:sp>
        <p:nvSpPr>
          <p:cNvPr id="7" name="QB_6_AS.107_1#2302eeff2?vop=1&amp;pid=dc5184eca&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句意为：离开孔庙时，我意识到保护传统不是执着于过去，而是培育很久以前种下的种子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，让它们可能重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新绽放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。分析句子结构可知，设空处应用非谓语形式作后置定语，修饰名词seeds，且动词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plant与名词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之间是逻辑上的被动关系，应用过去分词。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3c53cb4d?pid=b67031d33&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t>
            </a:r>
            <a:endParaRPr lang="en-US" altLang="zh-CN" sz="2200" dirty="0"/>
          </a:p>
        </p:txBody>
      </p:sp>
      <p:sp>
        <p:nvSpPr>
          <p:cNvPr id="3" name="QM_5_BD.108_1#b3571d53d?vop=1&amp;pid=13c53cb4d&amp;color=0,0,0&amp;vtp=1&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主题：道德观念 | 词数：约357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山东德州</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endorse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（赞同）</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questionnaire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values—care,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loyalty,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purity—and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endParaRPr lang="en-US" altLang="zh-CN" sz="1800" dirty="0"/>
          </a:p>
          <a:p>
            <a:pPr>
              <a:lnSpc>
                <a:spcPct val="150000"/>
              </a:lnSpc>
            </a:pPr>
            <a:endParaRPr lang="en-US" altLang="zh-CN"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08_1#b3571d53d?vop=1&amp;pid=13c53cb4d&amp;color=0,0,0&amp;vtp=1&amp;bbb=1&amp;hb=1"/>
          <p:cNvSpPr/>
          <p:nvPr/>
        </p:nvSpPr>
        <p:spPr>
          <a:xfrm>
            <a:off x="832104" y="972685"/>
            <a:ext cx="10533888" cy="4746625"/>
          </a:xfrm>
          <a:prstGeom prst="rect">
            <a:avLst/>
          </a:prstGeom>
          <a:noFill/>
        </p:spPr>
        <p:txBody>
          <a:bodyPr wrap="none" lIns="0" tIns="0" rIns="0" bIns="0" rtlCol="0" anchor="t"/>
          <a:lstStyle/>
          <a:p>
            <a:pPr algn="l">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individualising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loyalty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biannual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population-level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autumn,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correlation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关联）. 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autumn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work-related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vegetation.</a:t>
            </a:r>
            <a:endParaRPr lang="en-US" altLang="zh-CN" sz="1800" dirty="0"/>
          </a:p>
          <a:p>
            <a:pPr>
              <a:lnSpc>
                <a:spcPts val="27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unchangeable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Hohm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unnoticed.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EX.109_1#b3571d53d?vop=1&amp;pid=13c53cb4d&amp;color=0,0,0&amp;vtp=1&amp;bbb=1"/>
          <p:cNvSpPr/>
          <p:nvPr/>
        </p:nvSpPr>
        <p:spPr>
          <a:xfrm>
            <a:off x="832104" y="5808980"/>
            <a:ext cx="10533888" cy="303530"/>
          </a:xfrm>
          <a:prstGeom prst="rect">
            <a:avLst/>
          </a:prstGeom>
          <a:noFill/>
        </p:spPr>
        <p:txBody>
          <a:bodyPr wrap="none" lIns="0" tIns="0" rIns="0" bIns="0" rtlCol="0" anchor="t"/>
          <a:lstStyle/>
          <a:p>
            <a:pPr algn="l">
              <a:lnSpc>
                <a:spcPts val="26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文章阐述了我们的道德观念会随季节而变化这一观点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d9d50062?pid=afd9375a6&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4a2abcf8d?pid=fd9d50062&amp;color=0,160,175&amp;vtp=1&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9a83e0914?vop=1&amp;pid=4a2abcf8d&amp;color=0,0,0&amp;vtp=1&amp;bbb=1&amp;hb=1"/>
          <p:cNvSpPr/>
          <p:nvPr/>
        </p:nvSpPr>
        <p:spPr>
          <a:xfrm>
            <a:off x="832104" y="1803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（小作文·建议信）</a:t>
            </a:r>
            <a:endParaRPr lang="en-US" altLang="zh-CN" dirty="0"/>
          </a:p>
        </p:txBody>
      </p:sp>
      <p:sp>
        <p:nvSpPr>
          <p:cNvPr id="5" name="QB_6_AN.2_1#9a83e0914.blank?vop=1&amp;pid=4a2abcf8d&amp;color=0,0,0&amp;vpa=1&amp;vtp=1&amp;bbb=1"/>
          <p:cNvSpPr/>
          <p:nvPr/>
        </p:nvSpPr>
        <p:spPr>
          <a:xfrm>
            <a:off x="9162510" y="1772920"/>
            <a:ext cx="890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harmful</a:t>
            </a:r>
            <a:endParaRPr lang="en-US" altLang="zh-CN" dirty="0"/>
          </a:p>
        </p:txBody>
      </p:sp>
      <p:sp>
        <p:nvSpPr>
          <p:cNvPr id="6" name="QB_6_AS.3_1#9a83e0914?vop=1&amp;pid=4a2abcf8d&amp;color=0,0,0&amp;vtp=1&amp;bbb=1&amp;hb=1"/>
          <p:cNvSpPr/>
          <p:nvPr/>
        </p:nvSpPr>
        <p:spPr>
          <a:xfrm>
            <a:off x="832104" y="26320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句意为：除了对你的工作和生活有影响，熬夜被证明对你的健康也有害。分析句子可知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，空处位于系动词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之后，应填入形容词作表语，harm的形容词形式为harmful，意为“有害的”。故填harmful。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0_1#d4f209a10?vop=1&amp;pid=b3571d53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1_1#d4f209a10.bracket?vop=1&amp;pid=b3571d53d&amp;color=0,0,0&amp;vpa=50&amp;vtp=1"/>
          <p:cNvSpPr/>
          <p:nvPr/>
        </p:nvSpPr>
        <p:spPr>
          <a:xfrm>
            <a:off x="52318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10_2#d4f209a10.choices?vop=1&amp;pid=b3571d53d&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Loyalty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authority.</a:t>
            </a:r>
            <a:endParaRPr lang="en-US" altLang="zh-CN" sz="1800" dirty="0"/>
          </a:p>
        </p:txBody>
      </p:sp>
      <p:sp>
        <p:nvSpPr>
          <p:cNvPr id="5" name="QC_6_AS.112_1#d4f209a10?vop=1&amp;pid=b3571d53d&amp;color=0,0,0&amp;vtp=1&amp;bbb=1&amp;hb=1"/>
          <p:cNvSpPr/>
          <p:nvPr/>
        </p:nvSpPr>
        <p:spPr>
          <a:xfrm>
            <a:off x="832104" y="231076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细节理解题。根据文章第三段内容可知，忠诚、尊重权威和传统的纯洁都遵循了季节趋势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，人与人之间的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公平属于个体化价值观</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，不遵循季节趋势。故选C项。</a:t>
            </a:r>
            <a:endParaRPr lang="en-US" altLang="zh-CN" dirty="0"/>
          </a:p>
        </p:txBody>
      </p:sp>
      <p:sp>
        <p:nvSpPr>
          <p:cNvPr id="6" name="QC_6_BD.113_1#87a7c2bc3?vop=1&amp;pid=b3571d53d&amp;color=0,0,0&amp;vtp=1&amp;bbb=1"/>
          <p:cNvSpPr/>
          <p:nvPr/>
        </p:nvSpPr>
        <p:spPr>
          <a:xfrm>
            <a:off x="832104" y="313823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autumn?(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14_1#87a7c2bc3.bracket?vop=1&amp;pid=b3571d53d&amp;color=0,0,0&amp;vpa=51&amp;vtp=1"/>
          <p:cNvSpPr/>
          <p:nvPr/>
        </p:nvSpPr>
        <p:spPr>
          <a:xfrm>
            <a:off x="6920960" y="313442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8" name="QC_6_BD.113_2#87a7c2bc3.choices?vop=1&amp;pid=b3571d53d&amp;color=0,0,0&amp;vtp=1&amp;bbb=1"/>
          <p:cNvSpPr/>
          <p:nvPr/>
        </p:nvSpPr>
        <p:spPr>
          <a:xfrm>
            <a:off x="832104" y="355854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expenses.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1800" dirty="0"/>
          </a:p>
        </p:txBody>
      </p:sp>
      <p:sp>
        <p:nvSpPr>
          <p:cNvPr id="9" name="QC_6_AS.115_1#87a7c2bc3?vop=1&amp;pid=b3571d53d&amp;color=0,0,0&amp;vtp=1&amp;bbb=1&amp;hb=1"/>
          <p:cNvSpPr/>
          <p:nvPr/>
        </p:nvSpPr>
        <p:spPr>
          <a:xfrm>
            <a:off x="832104" y="437832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细节理解题。根据文章第四段中的“Spring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autumn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work-related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春秋季的焦虑来自与学校和工作相关的新挑战。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
                                            <p:bg/>
                                          </p:spTgt>
                                        </p:tgtEl>
                                        <p:attrNameLst>
                                          <p:attrName>style.visibility</p:attrName>
                                        </p:attrNameLst>
                                      </p:cBhvr>
                                      <p:to>
                                        <p:strVal val="visible"/>
                                      </p:to>
                                    </p:set>
                                    <p:anim calcmode="lin" valueType="num">
                                      <p:cBhvr additive="base">
                                        <p:cTn id="4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9">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 calcmode="lin" valueType="num">
                                      <p:cBhvr additive="base">
                                        <p:cTn id="4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2" end="2"/>
                                            </p:txEl>
                                          </p:spTgt>
                                        </p:tgtEl>
                                        <p:attrNameLst>
                                          <p:attrName>style.visibility</p:attrName>
                                        </p:attrNameLst>
                                      </p:cBhvr>
                                      <p:to>
                                        <p:strVal val="visible"/>
                                      </p:to>
                                    </p:set>
                                    <p:anim calcmode="lin" valueType="num">
                                      <p:cBhvr additive="base">
                                        <p:cTn id="5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6_1#f9c10384f?vop=1&amp;pid=b3571d53d&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7_1#f9c10384f.bracket?vop=1&amp;pid=b3571d53d&amp;color=0,0,0&amp;vpa=52&amp;vtp=1"/>
          <p:cNvSpPr/>
          <p:nvPr/>
        </p:nvSpPr>
        <p:spPr>
          <a:xfrm>
            <a:off x="5638260" y="1076706"/>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16_2#f9c10384f.choices?vop=1&amp;pid=b3571d53d&amp;color=0,0,0&amp;vtp=1&amp;bbb=1"/>
          <p:cNvSpPr/>
          <p:nvPr/>
        </p:nvSpPr>
        <p:spPr>
          <a:xfrm>
            <a:off x="832104" y="1472946"/>
            <a:ext cx="10533888" cy="735330"/>
          </a:xfrm>
          <a:prstGeom prst="rect">
            <a:avLst/>
          </a:prstGeom>
          <a:noFill/>
        </p:spPr>
        <p:txBody>
          <a:bodyPr wrap="none" lIns="0" tIns="0" rIns="0" bIns="0" rtlCol="0" anchor="t"/>
          <a:lstStyle/>
          <a:p>
            <a:pPr>
              <a:lnSpc>
                <a:spcPts val="31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changeable.</a:t>
            </a:r>
            <a:endParaRPr lang="en-US" altLang="zh-CN" sz="1800" dirty="0"/>
          </a:p>
          <a:p>
            <a:pPr>
              <a:lnSpc>
                <a:spcPts val="30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plan-making.</a:t>
            </a:r>
            <a:endParaRPr lang="en-US" altLang="zh-CN" sz="1800" dirty="0"/>
          </a:p>
        </p:txBody>
      </p:sp>
      <p:sp>
        <p:nvSpPr>
          <p:cNvPr id="5" name="QC_6_AS.118_1#f9c10384f?vop=1&amp;pid=b3571d53d&amp;color=0,0,0&amp;vtp=1&amp;bbb=1&amp;hb=1"/>
          <p:cNvSpPr/>
          <p:nvPr/>
        </p:nvSpPr>
        <p:spPr>
          <a:xfrm>
            <a:off x="832104" y="2247646"/>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推理判断题。根据文章最后一段内容可知，道德价值观会受到各种各样的影响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，道德观上的改变会影响计</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划的制订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
        <p:nvSpPr>
          <p:cNvPr id="6" name="QC_6_BD.119_1#7ffeb426b?vop=1&amp;pid=b3571d53d&amp;color=0,0,0&amp;vtp=1&amp;bbb=1"/>
          <p:cNvSpPr/>
          <p:nvPr/>
        </p:nvSpPr>
        <p:spPr>
          <a:xfrm>
            <a:off x="832104" y="3022028"/>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20_1#7ffeb426b.bracket?vop=1&amp;pid=b3571d53d&amp;color=0,0,0&amp;vpa=53&amp;vtp=1"/>
          <p:cNvSpPr/>
          <p:nvPr/>
        </p:nvSpPr>
        <p:spPr>
          <a:xfrm>
            <a:off x="4698460" y="3019742"/>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8" name="QC_6_BD.119_2#7ffeb426b.choices?vop=1&amp;pid=b3571d53d&amp;color=0,0,0&amp;vtp=1&amp;bbb=1"/>
          <p:cNvSpPr/>
          <p:nvPr/>
        </p:nvSpPr>
        <p:spPr>
          <a:xfrm>
            <a:off x="832104" y="3411601"/>
            <a:ext cx="10533888" cy="15227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threatened.</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endParaRPr lang="en-US" altLang="zh-CN" sz="1800" dirty="0"/>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a:t>
            </a:r>
            <a:endParaRPr lang="en-US" altLang="zh-CN" sz="1800" dirty="0"/>
          </a:p>
        </p:txBody>
      </p:sp>
      <p:sp>
        <p:nvSpPr>
          <p:cNvPr id="9" name="QC_6_AS.121_1#7ffeb426b?vop=1&amp;pid=b3571d53d&amp;color=0,0,0&amp;vtp=1&amp;bbb=1&amp;hb=1"/>
          <p:cNvSpPr/>
          <p:nvPr/>
        </p:nvSpPr>
        <p:spPr>
          <a:xfrm>
            <a:off x="832104" y="4948301"/>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主旨大意题。根据文章第一段中的“A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endorse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winter.”及全文内容可知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，本文主要说明了我们的道德观念</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会随季节而变化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
                                            <p:bg/>
                                          </p:spTgt>
                                        </p:tgtEl>
                                        <p:attrNameLst>
                                          <p:attrName>style.visibility</p:attrName>
                                        </p:attrNameLst>
                                      </p:cBhvr>
                                      <p:to>
                                        <p:strVal val="visible"/>
                                      </p:to>
                                    </p:set>
                                    <p:anim calcmode="lin" valueType="num">
                                      <p:cBhvr additive="base">
                                        <p:cTn id="4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9">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 calcmode="lin" valueType="num">
                                      <p:cBhvr additive="base">
                                        <p:cTn id="4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2" end="2"/>
                                            </p:txEl>
                                          </p:spTgt>
                                        </p:tgtEl>
                                        <p:attrNameLst>
                                          <p:attrName>style.visibility</p:attrName>
                                        </p:attrNameLst>
                                      </p:cBhvr>
                                      <p:to>
                                        <p:strVal val="visible"/>
                                      </p:to>
                                    </p:set>
                                    <p:anim calcmode="lin" valueType="num">
                                      <p:cBhvr additive="base">
                                        <p:cTn id="5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beb40d80?pid=b67031d33&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22_1#69bce4fab?vop=1&amp;pid=ebeb40d80&amp;color=0,0,0&amp;vtp=1&amp;bbb=1"/>
          <p:cNvSpPr/>
          <p:nvPr/>
        </p:nvSpPr>
        <p:spPr>
          <a:xfrm>
            <a:off x="832104" y="1422400"/>
            <a:ext cx="10533888" cy="325565"/>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主题：全家一起做公益 | 词数：约260 | 难度：适中 | 建议用时：7分钟</a:t>
            </a:r>
            <a:endParaRPr lang="en-US" altLang="zh-CN" sz="1800" dirty="0"/>
          </a:p>
        </p:txBody>
      </p:sp>
      <p:sp>
        <p:nvSpPr>
          <p:cNvPr id="4" name="QM_5_BD.122_2#69bce4fab?vop=1&amp;pid=ebeb40d80&amp;color=0,0,0&amp;vtp=1&amp;bbb=1&amp;hb=1"/>
          <p:cNvSpPr/>
          <p:nvPr/>
        </p:nvSpPr>
        <p:spPr>
          <a:xfrm>
            <a:off x="832104" y="1780668"/>
            <a:ext cx="10533888" cy="4368800"/>
          </a:xfrm>
          <a:prstGeom prst="rect">
            <a:avLst/>
          </a:prstGeom>
          <a:noFill/>
        </p:spPr>
        <p:txBody>
          <a:bodyPr wrap="none" lIns="0" tIns="0" rIns="0" bIns="0" rtlCol="0" anchor="t"/>
          <a:lstStyle/>
          <a:p>
            <a:pPr algn="l">
              <a:lnSpc>
                <a:spcPts val="2900"/>
              </a:lnSpc>
            </a:pP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全国二</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2025]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a:t>
            </a:r>
            <a:endParaRPr lang="en-US" altLang="zh-CN" sz="1800" dirty="0"/>
          </a:p>
          <a:p>
            <a:pPr>
              <a:lnSpc>
                <a:spcPts val="29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#3.3.1</a:t>
            </a:r>
            <a:endParaRPr lang="en-US" altLang="zh-CN" dirty="0"/>
          </a:p>
        </p:txBody>
      </p:sp>
      <p:sp>
        <p:nvSpPr>
          <p:cNvPr id="5" name="QM_5_AN.123_1#69bce4fab.blank?vop=1&amp;pid=ebeb40d80&amp;color=0,0,0&amp;vpa=54&amp;vtp=1"/>
          <p:cNvSpPr/>
          <p:nvPr/>
        </p:nvSpPr>
        <p:spPr>
          <a:xfrm>
            <a:off x="5263610" y="2488121"/>
            <a:ext cx="3190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M_5_AN.124_1#69bce4fab.blank?vop=1&amp;pid=ebeb40d80&amp;color=0,0,0&amp;vpa=55&amp;vtp=1"/>
          <p:cNvSpPr/>
          <p:nvPr/>
        </p:nvSpPr>
        <p:spPr>
          <a:xfrm>
            <a:off x="7987760" y="4329622"/>
            <a:ext cx="3317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7" name="QM_5_AN.125_1#69bce4fab.blank?vop=1&amp;pid=ebeb40d80&amp;color=0,0,0&amp;vpa=56&amp;vtp=1"/>
          <p:cNvSpPr/>
          <p:nvPr/>
        </p:nvSpPr>
        <p:spPr>
          <a:xfrm>
            <a:off x="1606010" y="5066222"/>
            <a:ext cx="3063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 calcmode="lin" valueType="num">
                                      <p:cBhvr additive="base">
                                        <p:cTn id="2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7">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6_1#69bce4fab?vop=1&amp;pid=ebeb40d80&amp;color=0,0,0&amp;mp=1&amp;vtp=1&amp;bt=1&amp;bbb=1&amp;hb=1"/>
          <p:cNvSpPr/>
          <p:nvPr/>
        </p:nvSpPr>
        <p:spPr>
          <a:xfrm>
            <a:off x="832104" y="1078992"/>
            <a:ext cx="10533888" cy="32893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self-confidence.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short-term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#3.5.1</a:t>
            </a:r>
            <a:endParaRPr lang="en-US" altLang="zh-CN" dirty="0"/>
          </a:p>
        </p:txBody>
      </p:sp>
      <p:sp>
        <p:nvSpPr>
          <p:cNvPr id="3" name="QM_5_AN.127_1#69bce4fab.blank?vop=1&amp;pid=ebeb40d80&amp;color=0,0,0&amp;mp=1&amp;vpa=57&amp;vtp=1"/>
          <p:cNvSpPr/>
          <p:nvPr/>
        </p:nvSpPr>
        <p:spPr>
          <a:xfrm>
            <a:off x="1742535" y="1048512"/>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M_5_AN.128_1#69bce4fab.blank?vop=1&amp;pid=ebeb40d80&amp;color=0,0,0&amp;mp=1&amp;vpa=58&amp;vtp=1"/>
          <p:cNvSpPr/>
          <p:nvPr/>
        </p:nvSpPr>
        <p:spPr>
          <a:xfrm>
            <a:off x="837660" y="3563112"/>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9_1#69bce4fab?vop=1&amp;pid=ebeb40d80&amp;color=0,0,0&amp;vtp=1&amp;bt=1&amp;bbb=1"/>
          <p:cNvSpPr/>
          <p:nvPr/>
        </p:nvSpPr>
        <p:spPr>
          <a:xfrm>
            <a:off x="832104" y="1078992"/>
            <a:ext cx="10533888" cy="28657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depression.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prejudice.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1800" dirty="0"/>
          </a:p>
        </p:txBody>
      </p:sp>
      <p:sp>
        <p:nvSpPr>
          <p:cNvPr id="3" name="QM_5_EX.130_1#69bce4fab?vop=1&amp;pid=ebeb40d80&amp;color=0,0,0&amp;vtp=1&amp;bbb=1&amp;hb=1"/>
          <p:cNvSpPr/>
          <p:nvPr/>
        </p:nvSpPr>
        <p:spPr>
          <a:xfrm>
            <a:off x="832104" y="4114165"/>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本文主要介绍全家人一起参与志愿服务的好处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强调其不仅能带来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感觉良好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的情绪</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还能以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更多意想不到的方式对整个家庭产生积极影响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1_1#2ac041dc0?vop=1&amp;pid=69bce4fa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2_1#2ac041dc0.blank?vop=1&amp;pid=69bce4fab&amp;color=0,0,0&amp;vpa=59&amp;vtp=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B_6_AS.133_1#2ac041dc0?vop=1&amp;pid=69bce4fab&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上文“Hoping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adults?”提出问题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“是否希望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找到一个适合全家人的爱好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？”，结合标题中的Volunteering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Family、下文中的helping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family可知，设空处应引出文章主旨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，指出志愿服务适合全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家人一起参与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。B项（全家人一起参与志愿服务可能正是你所需要的）承上启下，符合语境。</a:t>
            </a:r>
            <a:endParaRPr lang="en-US" altLang="zh-CN" dirty="0"/>
          </a:p>
        </p:txBody>
      </p:sp>
      <p:sp>
        <p:nvSpPr>
          <p:cNvPr id="5" name="QB_6_BD.134_1#bdfda41bc?vop=1&amp;pid=69bce4fab&amp;color=0,0,0&amp;vtp=1&amp;bbb=1"/>
          <p:cNvSpPr/>
          <p:nvPr/>
        </p:nvSpPr>
        <p:spPr>
          <a:xfrm>
            <a:off x="832104" y="31369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35_1#bdfda41bc.blank?vop=1&amp;pid=69bce4fab&amp;color=0,0,0&amp;vpa=60&amp;vtp=1"/>
          <p:cNvSpPr/>
          <p:nvPr/>
        </p:nvSpPr>
        <p:spPr>
          <a:xfrm>
            <a:off x="1040860" y="3095053"/>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7" name="QB_6_AS.136_1#bdfda41bc?vop=1&amp;pid=69bce4fab&amp;color=0,0,0&amp;vtp=1&amp;bbb=1&amp;hb=1"/>
          <p:cNvSpPr/>
          <p:nvPr/>
        </p:nvSpPr>
        <p:spPr>
          <a:xfrm>
            <a:off x="832104" y="355727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根据本段小标题“You'll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time.”可知，参与志愿服务会让你感觉有更多的时间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此可推知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，设空处应提到志愿服务与时间管理之间的关系。G项（参与志愿服务让你觉得自己有能力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激励你充分利用每一天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）中的make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day与空前的you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it相呼应，符合语境。</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7_1#bec7fe3a3?vop=1&amp;pid=69bce4fa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8_1#bec7fe3a3.blank?vop=1&amp;pid=69bce4fab&amp;color=0,0,0&amp;vpa=61&amp;vtp=1"/>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6_AS.139_1#bec7fe3a3?vop=1&amp;pid=69bce4fab&amp;color=0,0,0&amp;vtp=1&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根据本段小标题“You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regularly.”可知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，本段主要介绍定期参与志愿服务</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对身体健康的益处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；再结合空后针对成年人进行的研究可推知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，设空处应提到志愿服务与成年人身体健康</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之间的关系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。E项（对成年人来说，参与志愿服务能够提供显著的身体健康益处）符合语境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，且下文中的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age是对E项中的physical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的进一步解释说明。</a:t>
            </a:r>
            <a:endParaRPr lang="en-US" altLang="zh-CN" dirty="0"/>
          </a:p>
        </p:txBody>
      </p:sp>
      <p:sp>
        <p:nvSpPr>
          <p:cNvPr id="5" name="QB_6_BD.140_1#e8f273ecd?vop=1&amp;pid=69bce4fab&amp;color=0,0,0&amp;vtp=1&amp;bbb=1"/>
          <p:cNvSpPr/>
          <p:nvPr/>
        </p:nvSpPr>
        <p:spPr>
          <a:xfrm>
            <a:off x="832104" y="35560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41_1#e8f273ecd.blank?vop=1&amp;pid=69bce4fab&amp;color=0,0,0&amp;vpa=62&amp;vtp=1"/>
          <p:cNvSpPr/>
          <p:nvPr/>
        </p:nvSpPr>
        <p:spPr>
          <a:xfrm>
            <a:off x="1053560" y="3514153"/>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B_6_AS.142_1#e8f273ecd?vop=1&amp;pid=69bce4fab&amp;color=0,0,0&amp;vtp=1&amp;bbb=1&amp;hb=1"/>
          <p:cNvSpPr/>
          <p:nvPr/>
        </p:nvSpPr>
        <p:spPr>
          <a:xfrm>
            <a:off x="832104" y="397637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根据文章结构可知，设空处为段落小标题。本段第一句陈述在青少年时期参与志愿服务的积极影响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句阐述这些影响不是短期的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，将持续影响青少年未来的身心健康。由此可知，C项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（参与志愿服务对儿童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和青少年有终身影响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）概括了段落主旨，适合作为该段小标题，符合语境。</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bg/>
                                          </p:spTgt>
                                        </p:tgtEl>
                                        <p:attrNameLst>
                                          <p:attrName>style.visibility</p:attrName>
                                        </p:attrNameLst>
                                      </p:cBhvr>
                                      <p:to>
                                        <p:strVal val="visible"/>
                                      </p:to>
                                    </p:set>
                                    <p:anim calcmode="lin" valueType="num">
                                      <p:cBhvr additive="base">
                                        <p:cTn id="4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6">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 calcmode="lin" valueType="num">
                                      <p:cBhvr additive="base">
                                        <p:cTn id="4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1" end="1"/>
                                            </p:txEl>
                                          </p:spTgt>
                                        </p:tgtEl>
                                        <p:attrNameLst>
                                          <p:attrName>style.visibility</p:attrName>
                                        </p:attrNameLst>
                                      </p:cBhvr>
                                      <p:to>
                                        <p:strVal val="visible"/>
                                      </p:to>
                                    </p:set>
                                    <p:anim calcmode="lin" valueType="num">
                                      <p:cBhvr additive="base">
                                        <p:cTn id="6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2" end="2"/>
                                            </p:txEl>
                                          </p:spTgt>
                                        </p:tgtEl>
                                        <p:attrNameLst>
                                          <p:attrName>style.visibility</p:attrName>
                                        </p:attrNameLst>
                                      </p:cBhvr>
                                      <p:to>
                                        <p:strVal val="visible"/>
                                      </p:to>
                                    </p:set>
                                    <p:anim calcmode="lin" valueType="num">
                                      <p:cBhvr additive="base">
                                        <p:cTn id="6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3_1#774a07799?vop=1&amp;pid=69bce4fa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4_1#774a07799.blank?vop=1&amp;pid=69bce4fab&amp;color=0,0,0&amp;vpa=63&amp;vtp=1"/>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6_AS.145_1#774a07799?vop=1&amp;pid=69bce4fab&amp;color=0,0,0&amp;vtp=1&amp;bbb=1&amp;hb=1"/>
          <p:cNvSpPr/>
          <p:nvPr/>
        </p:nvSpPr>
        <p:spPr>
          <a:xfrm>
            <a:off x="832104" y="1490980"/>
            <a:ext cx="10533888" cy="32848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根据本段小标题“You'll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，本段主要介绍参与志愿服务在陪伴家人方面的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益处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。结合该段中的have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experience和connect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你甚至可能意识到你的孩子有你以前不了解的天赋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）补充说明一家人参与志愿服务时家人可能会发现彼</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此的亮点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，与“拥有独特体验”“以新的方式相互交流”等相呼应，符合语境。</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易</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错警示</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本题考生易误选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考生结合下文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可能会认为全家一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起参与志愿服务有助于以新的方式加强家人之间的联系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误以为这有助于消除之前的偏见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从而错选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但是结合设空处上文的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全家一起参与志愿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服务是为一个共同目标而努力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这是一种特别的体验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此处和偏见没有任何关系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项错误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P_5_BD#d2d1fc459?pid=ebeb40d80&amp;color=0,0,0&amp;vtp=1&amp;bbb=1"/>
          <p:cNvSpPr/>
          <p:nvPr/>
        </p:nvSpPr>
        <p:spPr>
          <a:xfrm>
            <a:off x="832104" y="4792980"/>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你的时间有限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所以别浪费它去过别人的生活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史蒂夫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乔布斯</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af48af05?pid=b67031d33&amp;color=0,160,175&amp;vtp=1&amp;bt=1&amp;bbb=1"/>
          <p:cNvSpPr/>
          <p:nvPr/>
        </p:nvSpPr>
        <p:spPr>
          <a:xfrm>
            <a:off x="828929" y="113563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146_1#19cfb42b1?vop=1&amp;pid=6af48af05&amp;color=0,0,0&amp;vtp=1&amp;bbb=1&amp;hb=1"/>
          <p:cNvSpPr/>
          <p:nvPr/>
        </p:nvSpPr>
        <p:spPr>
          <a:xfrm>
            <a:off x="832104" y="1470660"/>
            <a:ext cx="10533888" cy="474662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主题：助人行动 | 词数：约323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黑龙江大庆铁人中学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2023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basement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landlord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（房东）</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6_2#19cfb42b1?vop=1&amp;pid=6af48af05&amp;color=0,0,0&amp;mp=1&amp;vtp=1&amp;bt=1&amp;bbb=1&amp;hb=1"/>
          <p:cNvSpPr/>
          <p:nvPr/>
        </p:nvSpPr>
        <p:spPr>
          <a:xfrm>
            <a:off x="832104" y="1126617"/>
            <a:ext cx="10533888" cy="2870200"/>
          </a:xfrm>
          <a:prstGeom prst="rect">
            <a:avLst/>
          </a:prstGeom>
          <a:noFill/>
        </p:spPr>
        <p:txBody>
          <a:bodyPr wrap="none" lIns="0" tIns="0" rIns="0" bIns="0" rtlCol="0" anchor="t"/>
          <a:lstStyle/>
          <a:p>
            <a:pPr algn="l">
              <a:lnSpc>
                <a:spcPts val="27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After</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_</a:t>
            </a:r>
            <a:r>
              <a:rPr lang="en-US" altLang="zh-CN"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9.</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_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for</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place</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to</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store</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her</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belongings,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she</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was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able</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to</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secure</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an</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affordable</a:t>
            </a:r>
            <a:r>
              <a:rPr lang="en-US" altLang="zh-CN">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storage</a:t>
            </a:r>
            <a:r>
              <a:rPr lang="en-US" altLang="zh-CN">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unit</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in</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endPar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endParaRPr>
          </a:p>
          <a:p>
            <a:pPr algn="l">
              <a:lnSpc>
                <a:spcPts val="2700"/>
              </a:lnSpc>
            </a:pP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Newfield;</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but</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her</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next</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challenge</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was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moving</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all</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the</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items</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filling</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her</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basement</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across</a:t>
            </a:r>
            <a:r>
              <a:rPr lang="en-US" altLang="zh-CN">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town</a:t>
            </a:r>
            <a:r>
              <a:rPr lang="en-US" altLang="zh-CN">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without</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endPar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endParaRPr>
          </a:p>
          <a:p>
            <a:pPr algn="l">
              <a:lnSpc>
                <a:spcPts val="2700"/>
              </a:lnSpc>
            </a:pP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_</a:t>
            </a:r>
            <a:r>
              <a:rPr lang="en-US" altLang="zh-CN"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10.</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_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to</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truck</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or</a:t>
            </a:r>
            <a:r>
              <a:rPr lang="en-US" altLang="zh-CN" dirty="0">
                <a:solidFill>
                  <a:srgbClr val="000000"/>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manpower.</a:t>
            </a:r>
            <a:r>
              <a:rPr lang="en-US" altLang="zh-CN"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sym typeface="+mn-ea"/>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动员）</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lifetime.</a:t>
            </a:r>
            <a:endParaRPr lang="en-US" altLang="zh-CN" sz="1800" dirty="0"/>
          </a:p>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peaceful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EX.147_1#19cfb42b1?vop=1&amp;pid=6af48af05&amp;color=0,0,0&amp;vtp=1&amp;bbb=1&amp;hb=1"/>
          <p:cNvSpPr/>
          <p:nvPr/>
        </p:nvSpPr>
        <p:spPr>
          <a:xfrm>
            <a:off x="832104" y="5059045"/>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文章通过海伦求助于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最后成功搬家的故事告诉我们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要羞于寻求帮助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也不要吝啬提供帮助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因为帮助别人给我们提供了一个改变他人和自己的生活的机会</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2c7f5c04d?vop=1&amp;pid=4a2abcf8d&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（flexible）.</a:t>
            </a:r>
            <a:endParaRPr lang="en-US" altLang="zh-CN" dirty="0"/>
          </a:p>
        </p:txBody>
      </p:sp>
      <p:sp>
        <p:nvSpPr>
          <p:cNvPr id="3" name="QB_6_AN.5_1#2c7f5c04d.blank?vop=1&amp;pid=4a2abcf8d&amp;color=0,0,0&amp;vpa=2&amp;vtp=1&amp;bbb=1"/>
          <p:cNvSpPr/>
          <p:nvPr/>
        </p:nvSpPr>
        <p:spPr>
          <a:xfrm>
            <a:off x="850360" y="1433957"/>
            <a:ext cx="1068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flexibility</a:t>
            </a:r>
            <a:endParaRPr lang="en-US" altLang="zh-CN" dirty="0"/>
          </a:p>
        </p:txBody>
      </p:sp>
      <p:sp>
        <p:nvSpPr>
          <p:cNvPr id="4" name="QB_6_AS.6_1#2c7f5c04d?vop=1&amp;pid=4a2abcf8d&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句意为：他能成功赢得这场比赛在于他提高了平衡能力和灵活性。分析句子可知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，设空处应填入名词与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并列作宾语，flexible的名词形式为flexibility，意为“灵活性”，为不可数名词。故填flexibility。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48_1#c40ffcdea.choices?vop=1&amp;pid=19cfb42b1&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useless</a:t>
            </a:r>
            <a:endParaRPr lang="en-US" altLang="zh-CN" sz="1800" dirty="0"/>
          </a:p>
        </p:txBody>
      </p:sp>
      <p:sp>
        <p:nvSpPr>
          <p:cNvPr id="3" name="QC_6_AN.149_1#c40ffcdea.bracket?vop=1&amp;pid=19cfb42b1&amp;color=0,0,0&amp;vpa=64&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50_1#c40ffcdea?vop=1&amp;pid=19cfb42b1&amp;color=0,0,0&amp;vtp=1&amp;bbb=1&amp;hb=1"/>
          <p:cNvSpPr/>
          <p:nvPr/>
        </p:nvSpPr>
        <p:spPr>
          <a:xfrm>
            <a:off x="832104" y="1490980"/>
            <a:ext cx="10533888" cy="24496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句意为：对我们中的许多人来说，寻求帮助是困难的。根据上文“One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to.”以及下文“We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tool.”可知，在需要帮助时，去寻求帮助对很多人来说是一件很困难的事情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以作者开始创建一个免费的在线工具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Movement来帮助别人。difficult意为“困难的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。typical意为“典型的”；informal意为“非正式的”；useless意为“无用的”。故选B项。</a:t>
            </a:r>
            <a:endParaRPr lang="en-US" altLang="zh-CN" dirty="0"/>
          </a:p>
        </p:txBody>
      </p:sp>
      <p:sp>
        <p:nvSpPr>
          <p:cNvPr id="5" name="QC_6_BD.151_1#ea7048acc.choices?vop=1&amp;pid=19cfb42b1&amp;color=0,0,0&amp;vtp=1&amp;bbb=1"/>
          <p:cNvSpPr/>
          <p:nvPr/>
        </p:nvSpPr>
        <p:spPr>
          <a:xfrm>
            <a:off x="832104" y="3962463"/>
            <a:ext cx="10533888" cy="360680"/>
          </a:xfrm>
          <a:prstGeom prst="rect">
            <a:avLst/>
          </a:prstGeom>
          <a:noFill/>
        </p:spPr>
        <p:txBody>
          <a:bodyPr wrap="none" lIns="0" tIns="0" rIns="0" bIns="0" rtlCol="0" anchor="t"/>
          <a:lstStyle/>
          <a:p>
            <a:pPr>
              <a:lnSpc>
                <a:spcPts val="32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admiring</a:t>
            </a:r>
            <a:endParaRPr lang="en-US" altLang="zh-CN" sz="1800" dirty="0"/>
          </a:p>
        </p:txBody>
      </p:sp>
      <p:sp>
        <p:nvSpPr>
          <p:cNvPr id="6" name="QC_6_AN.152_1#ea7048acc.bracket?vop=1&amp;pid=19cfb42b1&amp;color=0,0,0&amp;vpa=65&amp;vtp=1"/>
          <p:cNvSpPr/>
          <p:nvPr/>
        </p:nvSpPr>
        <p:spPr>
          <a:xfrm>
            <a:off x="1244060" y="39586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53_1#ea7048acc?vop=1&amp;pid=19cfb42b1&amp;color=0,0,0&amp;vtp=1&amp;bbb=1&amp;hb=1"/>
          <p:cNvSpPr/>
          <p:nvPr/>
        </p:nvSpPr>
        <p:spPr>
          <a:xfrm>
            <a:off x="832104" y="43827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句意为：我们可能会觉得自己像是在承认一个世界本不会知道的个人局限性。根据上文“For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____.”以及空后a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人们认为向别人求助等同于承认自己的局限性与不足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。admit意为“承认”，符合语境。create意为“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意为“假设”；admire意为“钦佩；仰慕”。故选A项。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
                                            <p:bg/>
                                          </p:spTgt>
                                        </p:tgtEl>
                                        <p:attrNameLst>
                                          <p:attrName>style.visibility</p:attrName>
                                        </p:attrNameLst>
                                      </p:cBhvr>
                                      <p:to>
                                        <p:strVal val="visible"/>
                                      </p:to>
                                    </p:set>
                                    <p:anim calcmode="lin" valueType="num">
                                      <p:cBhvr additive="base">
                                        <p:cTn id="4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6">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7">
                                            <p:bg/>
                                          </p:spTgt>
                                        </p:tgtEl>
                                        <p:attrNameLst>
                                          <p:attrName>style.visibility</p:attrName>
                                        </p:attrNameLst>
                                      </p:cBhvr>
                                      <p:to>
                                        <p:strVal val="visible"/>
                                      </p:to>
                                    </p:set>
                                    <p:anim calcmode="lin" valueType="num">
                                      <p:cBhvr additive="base">
                                        <p:cTn id="5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7">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0" end="0"/>
                                            </p:txEl>
                                          </p:spTgt>
                                        </p:tgtEl>
                                        <p:attrNameLst>
                                          <p:attrName>style.visibility</p:attrName>
                                        </p:attrNameLst>
                                      </p:cBhvr>
                                      <p:to>
                                        <p:strVal val="visible"/>
                                      </p:to>
                                    </p:set>
                                    <p:anim calcmode="lin" valueType="num">
                                      <p:cBhvr additive="base">
                                        <p:cTn id="6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1" end="1"/>
                                            </p:txEl>
                                          </p:spTgt>
                                        </p:tgtEl>
                                        <p:attrNameLst>
                                          <p:attrName>style.visibility</p:attrName>
                                        </p:attrNameLst>
                                      </p:cBhvr>
                                      <p:to>
                                        <p:strVal val="visible"/>
                                      </p:to>
                                    </p:set>
                                    <p:anim calcmode="lin" valueType="num">
                                      <p:cBhvr additive="base">
                                        <p:cTn id="6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2" end="2"/>
                                            </p:txEl>
                                          </p:spTgt>
                                        </p:tgtEl>
                                        <p:attrNameLst>
                                          <p:attrName>style.visibility</p:attrName>
                                        </p:attrNameLst>
                                      </p:cBhvr>
                                      <p:to>
                                        <p:strVal val="visible"/>
                                      </p:to>
                                    </p:set>
                                    <p:anim calcmode="lin" valueType="num">
                                      <p:cBhvr additive="base">
                                        <p:cTn id="6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
                                            <p:txEl>
                                              <p:pRg st="3" end="3"/>
                                            </p:txEl>
                                          </p:spTgt>
                                        </p:tgtEl>
                                        <p:attrNameLst>
                                          <p:attrName>style.visibility</p:attrName>
                                        </p:attrNameLst>
                                      </p:cBhvr>
                                      <p:to>
                                        <p:strVal val="visible"/>
                                      </p:to>
                                    </p:set>
                                    <p:anim calcmode="lin" valueType="num">
                                      <p:cBhvr additive="base">
                                        <p:cTn id="7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4_1#8c694ebc1.choices?vop=1&amp;pid=19cfb42b1&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endParaRPr lang="en-US" altLang="zh-CN" sz="1800" dirty="0"/>
          </a:p>
        </p:txBody>
      </p:sp>
      <p:sp>
        <p:nvSpPr>
          <p:cNvPr id="3" name="QC_6_AN.155_1#8c694ebc1.bracket?vop=1&amp;pid=19cfb42b1&amp;color=0,0,0&amp;vpa=66&amp;vtp=1"/>
          <p:cNvSpPr/>
          <p:nvPr/>
        </p:nvSpPr>
        <p:spPr>
          <a:xfrm>
            <a:off x="1244060" y="1076134"/>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56_1#8c694ebc1?vop=1&amp;pid=19cfb42b1&amp;color=0,0,0&amp;vtp=1&amp;bbb=1&amp;hb=1"/>
          <p:cNvSpPr/>
          <p:nvPr/>
        </p:nvSpPr>
        <p:spPr>
          <a:xfrm>
            <a:off x="832104" y="1440751"/>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句意为：然而，没有什么途径能让你自愿花时间（满足）人们的个人需求。上文“I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organisations.”与空后句子there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needs之间为转折关系。however意为“然而”，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意为“此外”；otherwise意为“否则”；therefore意为“因此”。故选D项。</a:t>
            </a:r>
            <a:endParaRPr lang="en-US" altLang="zh-CN" dirty="0"/>
          </a:p>
        </p:txBody>
      </p:sp>
      <p:sp>
        <p:nvSpPr>
          <p:cNvPr id="5" name="QC_6_BD.157_1#ac52ce65e.choices?vop=1&amp;pid=19cfb42b1&amp;color=0,0,0&amp;vtp=1&amp;bbb=1"/>
          <p:cNvSpPr/>
          <p:nvPr/>
        </p:nvSpPr>
        <p:spPr>
          <a:xfrm>
            <a:off x="832104" y="2896615"/>
            <a:ext cx="10533888" cy="322580"/>
          </a:xfrm>
          <a:prstGeom prst="rect">
            <a:avLst/>
          </a:prstGeom>
          <a:noFill/>
        </p:spPr>
        <p:txBody>
          <a:bodyPr wrap="none" lIns="0" tIns="0" rIns="0" bIns="0" rtlCol="0" anchor="t"/>
          <a:lstStyle/>
          <a:p>
            <a:pPr>
              <a:lnSpc>
                <a:spcPts val="28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endParaRPr lang="en-US" altLang="zh-CN" sz="1800" dirty="0"/>
          </a:p>
        </p:txBody>
      </p:sp>
      <p:sp>
        <p:nvSpPr>
          <p:cNvPr id="6" name="QC_6_AN.158_1#ac52ce65e.bracket?vop=1&amp;pid=19cfb42b1&amp;color=0,0,0&amp;vpa=67&amp;vtp=1"/>
          <p:cNvSpPr/>
          <p:nvPr/>
        </p:nvSpPr>
        <p:spPr>
          <a:xfrm>
            <a:off x="1244060" y="289375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6_AS.159_1#ac52ce65e?vop=1&amp;pid=19cfb42b1&amp;color=0,0,0&amp;vtp=1&amp;bbb=1&amp;hb=1"/>
          <p:cNvSpPr/>
          <p:nvPr/>
        </p:nvSpPr>
        <p:spPr>
          <a:xfrm>
            <a:off x="832104" y="3253993"/>
            <a:ext cx="10533888" cy="28941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Movement填补了这一空白，给了人们向社区寻求帮助的机会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，也给了志愿者一个帮助有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需要的人的途径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作者注意到有很多机会可以让人自愿花时间帮助特定的组织，然而却没有什么途径让人自愿花时间满足人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们的个人需求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；结合空后的by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need可知，Helping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Movement填补了上文提到的能够花时间去帮助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特定组织而无法满足个人需求这一欠缺之处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。gap意为“缺口；空白”，符合语境。job意为“工作”；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“根基；基础”；form意为“表格；（存在的）形态”。故选C项。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4" end="4"/>
                                            </p:txEl>
                                          </p:spTgt>
                                        </p:tgtEl>
                                        <p:attrNameLst>
                                          <p:attrName>style.visibility</p:attrName>
                                        </p:attrNameLst>
                                      </p:cBhvr>
                                      <p:to>
                                        <p:strVal val="visible"/>
                                      </p:to>
                                    </p:set>
                                    <p:anim calcmode="lin" valueType="num">
                                      <p:cBhvr additive="base">
                                        <p:cTn id="6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4" end="4"/>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
                                            <p:txEl>
                                              <p:pRg st="5" end="5"/>
                                            </p:txEl>
                                          </p:spTgt>
                                        </p:tgtEl>
                                        <p:attrNameLst>
                                          <p:attrName>style.visibility</p:attrName>
                                        </p:attrNameLst>
                                      </p:cBhvr>
                                      <p:to>
                                        <p:strVal val="visible"/>
                                      </p:to>
                                    </p:set>
                                    <p:anim calcmode="lin" valueType="num">
                                      <p:cBhvr additive="base">
                                        <p:cTn id="7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5" end="5"/>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7">
                                            <p:txEl>
                                              <p:pRg st="6" end="6"/>
                                            </p:txEl>
                                          </p:spTgt>
                                        </p:tgtEl>
                                        <p:attrNameLst>
                                          <p:attrName>style.visibility</p:attrName>
                                        </p:attrNameLst>
                                      </p:cBhvr>
                                      <p:to>
                                        <p:strVal val="visible"/>
                                      </p:to>
                                    </p:set>
                                    <p:anim calcmode="lin" valueType="num">
                                      <p:cBhvr additive="base">
                                        <p:cTn id="77"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7">
                                            <p:txEl>
                                              <p:pRg st="6" end="6"/>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7">
                                            <p:txEl>
                                              <p:pRg st="7" end="7"/>
                                            </p:txEl>
                                          </p:spTgt>
                                        </p:tgtEl>
                                        <p:attrNameLst>
                                          <p:attrName>style.visibility</p:attrName>
                                        </p:attrNameLst>
                                      </p:cBhvr>
                                      <p:to>
                                        <p:strVal val="visible"/>
                                      </p:to>
                                    </p:set>
                                    <p:anim calcmode="lin" valueType="num">
                                      <p:cBhvr additive="base">
                                        <p:cTn id="81"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0_1#1720d010c.choices?vop=1&amp;pid=19cfb42b1&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endParaRPr lang="en-US" altLang="zh-CN" sz="1800" dirty="0"/>
          </a:p>
        </p:txBody>
      </p:sp>
      <p:sp>
        <p:nvSpPr>
          <p:cNvPr id="3" name="QC_6_AN.161_1#1720d010c.bracket?vop=1&amp;pid=19cfb42b1&amp;color=0,0,0&amp;vpa=68&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62_1#1720d010c?vop=1&amp;pid=19cfb42b1&amp;color=0,0,0&amp;vtp=1&amp;bbb=1&amp;hb=1"/>
          <p:cNvSpPr/>
          <p:nvPr/>
        </p:nvSpPr>
        <p:spPr>
          <a:xfrm>
            <a:off x="832104" y="1490980"/>
            <a:ext cx="10533888" cy="24496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句意为：就在最近，一位名叫海伦的当地居民被要求在3</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月底之前把所有她收集的生活物品从地下室搬走，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否则她的房东就会因为消防法规的问题而被迫处理这些物品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manpower以及“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belongings.”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海伦必须把她的所有生活物品从地下室搬走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。move意为“（使）移动”，符合语境。lock意为“锁”；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“数数；计算”；gather意为“聚集”。故选D项。</a:t>
            </a:r>
            <a:endParaRPr lang="en-US" altLang="zh-CN" dirty="0"/>
          </a:p>
        </p:txBody>
      </p:sp>
      <p:sp>
        <p:nvSpPr>
          <p:cNvPr id="5" name="QC_6_BD.163_1#746f5d14d.choices?vop=1&amp;pid=19cfb42b1&amp;color=0,0,0&amp;vtp=1&amp;bbb=1"/>
          <p:cNvSpPr/>
          <p:nvPr/>
        </p:nvSpPr>
        <p:spPr>
          <a:xfrm>
            <a:off x="832104" y="3962463"/>
            <a:ext cx="10533888" cy="360680"/>
          </a:xfrm>
          <a:prstGeom prst="rect">
            <a:avLst/>
          </a:prstGeom>
          <a:noFill/>
        </p:spPr>
        <p:txBody>
          <a:bodyPr wrap="none" lIns="0" tIns="0" rIns="0" bIns="0" rtlCol="0" anchor="t"/>
          <a:lstStyle/>
          <a:p>
            <a:pPr>
              <a:lnSpc>
                <a:spcPts val="32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endParaRPr lang="en-US" altLang="zh-CN" sz="1800" dirty="0"/>
          </a:p>
        </p:txBody>
      </p:sp>
      <p:sp>
        <p:nvSpPr>
          <p:cNvPr id="6" name="QC_6_AN.164_1#746f5d14d.bracket?vop=1&amp;pid=19cfb42b1&amp;color=0,0,0&amp;vpa=69&amp;vtp=1"/>
          <p:cNvSpPr/>
          <p:nvPr/>
        </p:nvSpPr>
        <p:spPr>
          <a:xfrm>
            <a:off x="1244060" y="39586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65_1#746f5d14d?vop=1&amp;pid=19cfb42b1&amp;color=0,0,0&amp;vtp=1&amp;bbb=1&amp;hb=1"/>
          <p:cNvSpPr/>
          <p:nvPr/>
        </p:nvSpPr>
        <p:spPr>
          <a:xfrm>
            <a:off x="832104" y="43827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句意见上一题解析。根据句中连词or以及空后的to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海伦不把所有生活物品从地下室搬走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，因为消防法规问题房东将不得不把这些物品处理掉。be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sth意为“被迫做某事”，force意为“强迫”，符合语境。train意为“训练”；teach意为“教；讲授”；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“激励；鼓舞”。故选A项。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
                                            <p:bg/>
                                          </p:spTgt>
                                        </p:tgtEl>
                                        <p:attrNameLst>
                                          <p:attrName>style.visibility</p:attrName>
                                        </p:attrNameLst>
                                      </p:cBhvr>
                                      <p:to>
                                        <p:strVal val="visible"/>
                                      </p:to>
                                    </p:set>
                                    <p:anim calcmode="lin" valueType="num">
                                      <p:cBhvr additive="base">
                                        <p:cTn id="4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6">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7">
                                            <p:bg/>
                                          </p:spTgt>
                                        </p:tgtEl>
                                        <p:attrNameLst>
                                          <p:attrName>style.visibility</p:attrName>
                                        </p:attrNameLst>
                                      </p:cBhvr>
                                      <p:to>
                                        <p:strVal val="visible"/>
                                      </p:to>
                                    </p:set>
                                    <p:anim calcmode="lin" valueType="num">
                                      <p:cBhvr additive="base">
                                        <p:cTn id="5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7">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0" end="0"/>
                                            </p:txEl>
                                          </p:spTgt>
                                        </p:tgtEl>
                                        <p:attrNameLst>
                                          <p:attrName>style.visibility</p:attrName>
                                        </p:attrNameLst>
                                      </p:cBhvr>
                                      <p:to>
                                        <p:strVal val="visible"/>
                                      </p:to>
                                    </p:set>
                                    <p:anim calcmode="lin" valueType="num">
                                      <p:cBhvr additive="base">
                                        <p:cTn id="6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1" end="1"/>
                                            </p:txEl>
                                          </p:spTgt>
                                        </p:tgtEl>
                                        <p:attrNameLst>
                                          <p:attrName>style.visibility</p:attrName>
                                        </p:attrNameLst>
                                      </p:cBhvr>
                                      <p:to>
                                        <p:strVal val="visible"/>
                                      </p:to>
                                    </p:set>
                                    <p:anim calcmode="lin" valueType="num">
                                      <p:cBhvr additive="base">
                                        <p:cTn id="6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2" end="2"/>
                                            </p:txEl>
                                          </p:spTgt>
                                        </p:tgtEl>
                                        <p:attrNameLst>
                                          <p:attrName>style.visibility</p:attrName>
                                        </p:attrNameLst>
                                      </p:cBhvr>
                                      <p:to>
                                        <p:strVal val="visible"/>
                                      </p:to>
                                    </p:set>
                                    <p:anim calcmode="lin" valueType="num">
                                      <p:cBhvr additive="base">
                                        <p:cTn id="6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
                                            <p:txEl>
                                              <p:pRg st="3" end="3"/>
                                            </p:txEl>
                                          </p:spTgt>
                                        </p:tgtEl>
                                        <p:attrNameLst>
                                          <p:attrName>style.visibility</p:attrName>
                                        </p:attrNameLst>
                                      </p:cBhvr>
                                      <p:to>
                                        <p:strVal val="visible"/>
                                      </p:to>
                                    </p:set>
                                    <p:anim calcmode="lin" valueType="num">
                                      <p:cBhvr additive="base">
                                        <p:cTn id="7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6_1#34e9a5aa7.choices?vop=1&amp;pid=19cfb42b1&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1800" dirty="0"/>
          </a:p>
        </p:txBody>
      </p:sp>
      <p:sp>
        <p:nvSpPr>
          <p:cNvPr id="3" name="QC_6_AN.167_1#34e9a5aa7.bracket?vop=1&amp;pid=19cfb42b1&amp;color=0,0,0&amp;vpa=70&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68_1#34e9a5aa7?vop=1&amp;pid=19cfb42b1&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句意见第5题解析。根据空后的fire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issues以及句意可知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，由于消防法规问题海伦必须把所有她收集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的生活用品从地下室搬走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，否则房东将不得不把它们处理掉。due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to意为“因为；由于”，符合语境。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意为“连同</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一起”；apart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from意为“除</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之外”；instead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of意为“代替；而不是”。故选C项。</a:t>
            </a:r>
            <a:endParaRPr lang="en-US" altLang="zh-CN" dirty="0"/>
          </a:p>
        </p:txBody>
      </p:sp>
      <p:sp>
        <p:nvSpPr>
          <p:cNvPr id="5" name="QC_6_BD.169_1#d357f262d.choices?vop=1&amp;pid=19cfb42b1&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endParaRPr lang="en-US" altLang="zh-CN" sz="1800" dirty="0"/>
          </a:p>
        </p:txBody>
      </p:sp>
      <p:sp>
        <p:nvSpPr>
          <p:cNvPr id="6" name="QC_6_AN.170_1#d357f262d.bracket?vop=1&amp;pid=19cfb42b1&amp;color=0,0,0&amp;vpa=71&amp;vtp=1"/>
          <p:cNvSpPr/>
          <p:nvPr/>
        </p:nvSpPr>
        <p:spPr>
          <a:xfrm>
            <a:off x="12440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6_AS.171_1#d357f262d?vop=1&amp;pid=19cfb42b1&amp;color=0,0,0&amp;vtp=1&amp;bbb=1&amp;hb=1"/>
          <p:cNvSpPr/>
          <p:nvPr/>
        </p:nvSpPr>
        <p:spPr>
          <a:xfrm>
            <a:off x="832104" y="31508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句意为：这些东西对海伦来说意味着整个世界，失去其中任何一件都是令人沮丧的。由空前的These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Helen可知，这些物品对于海伦来说非常重要，结合空后的would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可知，丢掉这些物品中的任何一件都会让海伦感到沮丧。lose意为“失去”，符合语境。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“投递；发表”；replace意为“取代”；seek意为“寻找”。故选D项。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2_1#8eab2b633.choices?vop=1&amp;pid=19cfb42b1&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weeping</a:t>
            </a:r>
            <a:endParaRPr lang="en-US" altLang="zh-CN" sz="1800" dirty="0"/>
          </a:p>
        </p:txBody>
      </p:sp>
      <p:sp>
        <p:nvSpPr>
          <p:cNvPr id="3" name="QC_6_AN.173_1#8eab2b633.bracket?vop=1&amp;pid=19cfb42b1&amp;color=0,0,0&amp;vpa=72&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74_1#8eab2b633?vop=1&amp;pid=19cfb42b1&amp;color=0,0,0&amp;vtp=1&amp;bbb=1&amp;hb=1"/>
          <p:cNvSpPr/>
          <p:nvPr/>
        </p:nvSpPr>
        <p:spPr>
          <a:xfrm>
            <a:off x="832104" y="1490980"/>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句意为：在寻找存放她的物品的地方后，她能在纽菲尔德找到一个负担得起的存储单元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；但她的下一个挑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战是在没有卡车或人力的情况下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，把填满她的地下室的所有物品搬到城镇另一头。根据上文“Helen,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depressing.”以及空后的to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belongings可知，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海伦要寻找地方来放置她所有的物品。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for意为“寻找”，符合语境。account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for意为“是</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的原因”；apply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for意为“申请”；weep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哭泣”。故选B项。</a:t>
            </a:r>
            <a:endParaRPr lang="en-US" altLang="zh-CN" dirty="0"/>
          </a:p>
        </p:txBody>
      </p:sp>
      <p:sp>
        <p:nvSpPr>
          <p:cNvPr id="5" name="QC_6_BD.175_1#a1eec670b.choices?vop=1&amp;pid=19cfb42b1&amp;color=0,0,0&amp;vtp=1&amp;bbb=1"/>
          <p:cNvSpPr/>
          <p:nvPr/>
        </p:nvSpPr>
        <p:spPr>
          <a:xfrm>
            <a:off x="832104" y="3543363"/>
            <a:ext cx="10533888" cy="360680"/>
          </a:xfrm>
          <a:prstGeom prst="rect">
            <a:avLst/>
          </a:prstGeom>
          <a:noFill/>
        </p:spPr>
        <p:txBody>
          <a:bodyPr wrap="none" lIns="0" tIns="0" rIns="0" bIns="0" rtlCol="0" anchor="t"/>
          <a:lstStyle/>
          <a:p>
            <a:pPr>
              <a:lnSpc>
                <a:spcPts val="32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reference</a:t>
            </a:r>
            <a:endParaRPr lang="en-US" altLang="zh-CN" sz="1800" dirty="0"/>
          </a:p>
        </p:txBody>
      </p:sp>
      <p:sp>
        <p:nvSpPr>
          <p:cNvPr id="6" name="QC_6_AN.176_1#a1eec670b.bracket?vop=1&amp;pid=19cfb42b1&amp;color=0,0,0&amp;vpa=73&amp;vtp=1"/>
          <p:cNvSpPr/>
          <p:nvPr/>
        </p:nvSpPr>
        <p:spPr>
          <a:xfrm>
            <a:off x="1358360" y="35395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6_AS.177_1#a1eec670b?vop=1&amp;pid=19cfb42b1&amp;color=0,0,0&amp;vtp=1&amp;bbb=1&amp;hb=1"/>
          <p:cNvSpPr/>
          <p:nvPr/>
        </p:nvSpPr>
        <p:spPr>
          <a:xfrm>
            <a:off x="832104" y="396367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句意见上一题解析。根据空前的her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belongings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.”可知，如果没有卡车或人力的帮助，搬家对于海伦来说是个难题。短语access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”，符合语境。appeal意为“呼吁”；exposure意为“暴露；接触”；reference意为“谈到；参考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bg/>
                                          </p:spTgt>
                                        </p:tgtEl>
                                        <p:attrNameLst>
                                          <p:attrName>style.visibility</p:attrName>
                                        </p:attrNameLst>
                                      </p:cBhvr>
                                      <p:to>
                                        <p:strVal val="visible"/>
                                      </p:to>
                                    </p:set>
                                    <p:anim calcmode="lin" valueType="num">
                                      <p:cBhvr additive="base">
                                        <p:cTn id="4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6">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 calcmode="lin" valueType="num">
                                      <p:cBhvr additive="base">
                                        <p:cTn id="4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1" end="1"/>
                                            </p:txEl>
                                          </p:spTgt>
                                        </p:tgtEl>
                                        <p:attrNameLst>
                                          <p:attrName>style.visibility</p:attrName>
                                        </p:attrNameLst>
                                      </p:cBhvr>
                                      <p:to>
                                        <p:strVal val="visible"/>
                                      </p:to>
                                    </p:set>
                                    <p:anim calcmode="lin" valueType="num">
                                      <p:cBhvr additive="base">
                                        <p:cTn id="6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2" end="2"/>
                                            </p:txEl>
                                          </p:spTgt>
                                        </p:tgtEl>
                                        <p:attrNameLst>
                                          <p:attrName>style.visibility</p:attrName>
                                        </p:attrNameLst>
                                      </p:cBhvr>
                                      <p:to>
                                        <p:strVal val="visible"/>
                                      </p:to>
                                    </p:set>
                                    <p:anim calcmode="lin" valueType="num">
                                      <p:cBhvr additive="base">
                                        <p:cTn id="6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3" end="3"/>
                                            </p:txEl>
                                          </p:spTgt>
                                        </p:tgtEl>
                                        <p:attrNameLst>
                                          <p:attrName>style.visibility</p:attrName>
                                        </p:attrNameLst>
                                      </p:cBhvr>
                                      <p:to>
                                        <p:strVal val="visible"/>
                                      </p:to>
                                    </p:set>
                                    <p:anim calcmode="lin" valueType="num">
                                      <p:cBhvr additive="base">
                                        <p:cTn id="6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
                                            <p:txEl>
                                              <p:pRg st="4" end="4"/>
                                            </p:txEl>
                                          </p:spTgt>
                                        </p:tgtEl>
                                        <p:attrNameLst>
                                          <p:attrName>style.visibility</p:attrName>
                                        </p:attrNameLst>
                                      </p:cBhvr>
                                      <p:to>
                                        <p:strVal val="visible"/>
                                      </p:to>
                                    </p:set>
                                    <p:anim calcmode="lin" valueType="num">
                                      <p:cBhvr additive="base">
                                        <p:cTn id="7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8_1#72ddd32e2.choices?vop=1&amp;pid=19cfb42b1&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joined</a:t>
            </a:r>
            <a:endParaRPr lang="en-US" altLang="zh-CN" sz="1800" dirty="0"/>
          </a:p>
        </p:txBody>
      </p:sp>
      <p:sp>
        <p:nvSpPr>
          <p:cNvPr id="3" name="QC_6_AN.179_1#72ddd32e2.bracket?vop=1&amp;pid=19cfb42b1&amp;color=0,0,0&amp;vpa=74&amp;vtp=1"/>
          <p:cNvSpPr/>
          <p:nvPr/>
        </p:nvSpPr>
        <p:spPr>
          <a:xfrm>
            <a:off x="1349851"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80_1#72ddd32e2?vop=1&amp;pid=19cfb42b1&amp;color=0,0,0&amp;vtp=1&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句意为：海伦联系了Helping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Movement并解释了她的问题。根据上文but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manpower及空后的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problem以及下文“The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recruited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belongings.”可知，面临搬家难题，海伦联系了Helping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并说明了自己遇到的问题。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意为“联系”，符合语境。mention意为“提及；说起”；support意为“支持”；join意为“加入”。故选B项。</a:t>
            </a:r>
            <a:endParaRPr lang="en-US" altLang="zh-CN" dirty="0"/>
          </a:p>
        </p:txBody>
      </p:sp>
      <p:sp>
        <p:nvSpPr>
          <p:cNvPr id="5" name="QC_6_BD.181_1#82157ffd9.choices?vop=1&amp;pid=19cfb42b1&amp;color=0,0,0&amp;vtp=1&amp;bbb=1"/>
          <p:cNvSpPr/>
          <p:nvPr/>
        </p:nvSpPr>
        <p:spPr>
          <a:xfrm>
            <a:off x="832104" y="3556063"/>
            <a:ext cx="10533888" cy="360680"/>
          </a:xfrm>
          <a:prstGeom prst="rect">
            <a:avLst/>
          </a:prstGeom>
          <a:noFill/>
        </p:spPr>
        <p:txBody>
          <a:bodyPr wrap="none" lIns="0" tIns="0" rIns="0" bIns="0" rtlCol="0" anchor="t"/>
          <a:lstStyle/>
          <a:p>
            <a:pPr>
              <a:lnSpc>
                <a:spcPts val="32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endParaRPr lang="en-US" altLang="zh-CN" sz="1800" dirty="0"/>
          </a:p>
        </p:txBody>
      </p:sp>
      <p:sp>
        <p:nvSpPr>
          <p:cNvPr id="6" name="QC_6_AN.182_1#82157ffd9.bracket?vop=1&amp;pid=19cfb42b1&amp;color=0,0,0&amp;vpa=75&amp;vtp=1"/>
          <p:cNvSpPr/>
          <p:nvPr/>
        </p:nvSpPr>
        <p:spPr>
          <a:xfrm>
            <a:off x="1358360" y="35522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83_1#82157ffd9?vop=1&amp;pid=19cfb42b1&amp;color=0,0,0&amp;vtp=1&amp;bbb=1&amp;hb=1"/>
          <p:cNvSpPr/>
          <p:nvPr/>
        </p:nvSpPr>
        <p:spPr>
          <a:xfrm>
            <a:off x="832104" y="39763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句意为：海伦对完全陌生的人愿意给予她如此多的支持而不要求任何回报感到惊讶。根据上文Helen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support以及下文give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，这些陌生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人愿意提供帮助且不求回报的举动让海伦感到惊讶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。短语be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sth意为“愿意做某事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。grateful意为“感激的”；afraid意为“害怕的”；responsible意为“负责的”。故选A项。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bg/>
                                          </p:spTgt>
                                        </p:tgtEl>
                                        <p:attrNameLst>
                                          <p:attrName>style.visibility</p:attrName>
                                        </p:attrNameLst>
                                      </p:cBhvr>
                                      <p:to>
                                        <p:strVal val="visible"/>
                                      </p:to>
                                    </p:set>
                                    <p:anim calcmode="lin" valueType="num">
                                      <p:cBhvr additive="base">
                                        <p:cTn id="4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6">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 calcmode="lin" valueType="num">
                                      <p:cBhvr additive="base">
                                        <p:cTn id="4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1" end="1"/>
                                            </p:txEl>
                                          </p:spTgt>
                                        </p:tgtEl>
                                        <p:attrNameLst>
                                          <p:attrName>style.visibility</p:attrName>
                                        </p:attrNameLst>
                                      </p:cBhvr>
                                      <p:to>
                                        <p:strVal val="visible"/>
                                      </p:to>
                                    </p:set>
                                    <p:anim calcmode="lin" valueType="num">
                                      <p:cBhvr additive="base">
                                        <p:cTn id="6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2" end="2"/>
                                            </p:txEl>
                                          </p:spTgt>
                                        </p:tgtEl>
                                        <p:attrNameLst>
                                          <p:attrName>style.visibility</p:attrName>
                                        </p:attrNameLst>
                                      </p:cBhvr>
                                      <p:to>
                                        <p:strVal val="visible"/>
                                      </p:to>
                                    </p:set>
                                    <p:anim calcmode="lin" valueType="num">
                                      <p:cBhvr additive="base">
                                        <p:cTn id="6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3" end="3"/>
                                            </p:txEl>
                                          </p:spTgt>
                                        </p:tgtEl>
                                        <p:attrNameLst>
                                          <p:attrName>style.visibility</p:attrName>
                                        </p:attrNameLst>
                                      </p:cBhvr>
                                      <p:to>
                                        <p:strVal val="visible"/>
                                      </p:to>
                                    </p:set>
                                    <p:anim calcmode="lin" valueType="num">
                                      <p:cBhvr additive="base">
                                        <p:cTn id="6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4_1#804378a34.choices?vop=1&amp;pid=19cfb42b1&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endParaRPr lang="en-US" altLang="zh-CN" sz="1800" dirty="0"/>
          </a:p>
        </p:txBody>
      </p:sp>
      <p:sp>
        <p:nvSpPr>
          <p:cNvPr id="3" name="QC_6_AN.185_1#804378a34.bracket?vop=1&amp;pid=19cfb42b1&amp;color=0,0,0&amp;vpa=76&amp;vtp=1"/>
          <p:cNvSpPr/>
          <p:nvPr/>
        </p:nvSpPr>
        <p:spPr>
          <a:xfrm>
            <a:off x="1358360" y="1076134"/>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86_1#804378a34?vop=1&amp;pid=19cfb42b1&amp;color=0,0,0&amp;vtp=1&amp;bbb=1&amp;hb=1"/>
          <p:cNvSpPr/>
          <p:nvPr/>
        </p:nvSpPr>
        <p:spPr>
          <a:xfrm>
            <a:off x="832104" y="1440751"/>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句意为：整个搬家过程只花了大约5个小时，但这段经历将让她终生难忘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。此处指代上文提到的海伦求助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Movement并在陌生人的帮助下花了大约5个小时完成搬家的经历。experience意为“经历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。appointment意为“约会；约定”；performance意为“演出；表现”；achievement意为“成就”。故选C项。</a:t>
            </a:r>
            <a:endParaRPr lang="en-US" altLang="zh-CN" dirty="0"/>
          </a:p>
        </p:txBody>
      </p:sp>
      <p:sp>
        <p:nvSpPr>
          <p:cNvPr id="5" name="QC_6_BD.187_1#13cf7469c.choices?vop=1&amp;pid=19cfb42b1&amp;color=0,0,0&amp;vtp=1&amp;bbb=1"/>
          <p:cNvSpPr/>
          <p:nvPr/>
        </p:nvSpPr>
        <p:spPr>
          <a:xfrm>
            <a:off x="832104" y="2541015"/>
            <a:ext cx="10533888" cy="322580"/>
          </a:xfrm>
          <a:prstGeom prst="rect">
            <a:avLst/>
          </a:prstGeom>
          <a:noFill/>
        </p:spPr>
        <p:txBody>
          <a:bodyPr wrap="none" lIns="0" tIns="0" rIns="0" bIns="0" rtlCol="0" anchor="t"/>
          <a:lstStyle/>
          <a:p>
            <a:pPr>
              <a:lnSpc>
                <a:spcPts val="28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endParaRPr lang="en-US" altLang="zh-CN" sz="1800" dirty="0"/>
          </a:p>
        </p:txBody>
      </p:sp>
      <p:sp>
        <p:nvSpPr>
          <p:cNvPr id="6" name="QC_6_AN.188_1#13cf7469c.bracket?vop=1&amp;pid=19cfb42b1&amp;color=0,0,0&amp;vpa=77&amp;vtp=1"/>
          <p:cNvSpPr/>
          <p:nvPr/>
        </p:nvSpPr>
        <p:spPr>
          <a:xfrm>
            <a:off x="1358360" y="2538157"/>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89_1#13cf7469c?vop=1&amp;pid=19cfb42b1&amp;color=0,0,0&amp;vtp=1&amp;bbb=1&amp;hb=1"/>
          <p:cNvSpPr/>
          <p:nvPr/>
        </p:nvSpPr>
        <p:spPr>
          <a:xfrm>
            <a:off x="832104" y="2898393"/>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句意为：帮助别人给了你一个改变人们生活的机会，其中也包括你自己的生活。根据下文“When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world.”可知，帮助别人既能够改变别人也能改变自己。change意为“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。judge意为“判断”；record意为“记录”；compare意为“比较”。故选B项。</a:t>
            </a:r>
            <a:endParaRPr lang="en-US" altLang="zh-CN" dirty="0"/>
          </a:p>
        </p:txBody>
      </p:sp>
      <p:sp>
        <p:nvSpPr>
          <p:cNvPr id="8" name="QC_6_BD.190_1#0edab50af.choices?vop=1&amp;pid=19cfb42b1&amp;color=0,0,0&amp;vtp=1&amp;bbb=1"/>
          <p:cNvSpPr/>
          <p:nvPr/>
        </p:nvSpPr>
        <p:spPr>
          <a:xfrm>
            <a:off x="832104" y="3998657"/>
            <a:ext cx="10533888" cy="322580"/>
          </a:xfrm>
          <a:prstGeom prst="rect">
            <a:avLst/>
          </a:prstGeom>
          <a:noFill/>
        </p:spPr>
        <p:txBody>
          <a:bodyPr wrap="none" lIns="0" tIns="0" rIns="0" bIns="0" rtlCol="0" anchor="t"/>
          <a:lstStyle/>
          <a:p>
            <a:pPr>
              <a:lnSpc>
                <a:spcPts val="2800"/>
              </a:lnSpc>
              <a:tabLst>
                <a:tab pos="3627120" algn="l"/>
                <a:tab pos="6047740" algn="l"/>
                <a:tab pos="83032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1800" dirty="0"/>
          </a:p>
        </p:txBody>
      </p:sp>
      <p:sp>
        <p:nvSpPr>
          <p:cNvPr id="9" name="QC_6_AN.191_1#0edab50af.bracket?vop=1&amp;pid=19cfb42b1&amp;color=0,0,0&amp;vpa=78&amp;vtp=1"/>
          <p:cNvSpPr/>
          <p:nvPr/>
        </p:nvSpPr>
        <p:spPr>
          <a:xfrm>
            <a:off x="1358360" y="39957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6_AS.192_1#0edab50af?vop=1&amp;pid=19cfb42b1&amp;color=0,0,0&amp;vtp=1&amp;bbb=1&amp;hb=1"/>
          <p:cNvSpPr/>
          <p:nvPr/>
        </p:nvSpPr>
        <p:spPr>
          <a:xfrm>
            <a:off x="832104" y="4356035"/>
            <a:ext cx="10533888" cy="17862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句意为：当别人依赖你时，这会改变你看待自己的方式，同时，帮助别人会创造一个更加和平的世界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据上文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.”以及下文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world可知，本段阐述帮助别人所带来的益处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，结合上文故事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，帮助别人就是让别人暂时依靠你。depend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on意为“依靠”，符合语境。learn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from意为“向</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for意为“等候”；smile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at意为“对</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微笑”。故选D项。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3" end="3"/>
                                            </p:txEl>
                                          </p:spTgt>
                                        </p:tgtEl>
                                        <p:attrNameLst>
                                          <p:attrName>style.visibility</p:attrName>
                                        </p:attrNameLst>
                                      </p:cBhvr>
                                      <p:to>
                                        <p:strVal val="visible"/>
                                      </p:to>
                                    </p:set>
                                    <p:anim calcmode="lin" valueType="num">
                                      <p:cBhvr additive="base">
                                        <p:cTn id="89"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3" end="3"/>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4" end="4"/>
                                            </p:txEl>
                                          </p:spTgt>
                                        </p:tgtEl>
                                        <p:attrNameLst>
                                          <p:attrName>style.visibility</p:attrName>
                                        </p:attrNameLst>
                                      </p:cBhvr>
                                      <p:to>
                                        <p:strVal val="visible"/>
                                      </p:to>
                                    </p:set>
                                    <p:anim calcmode="lin" valueType="num">
                                      <p:cBhvr additive="base">
                                        <p:cTn id="93"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6dff58fa6?vop=1&amp;pid=4a2abcf8d&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endParaRPr lang="en-US" altLang="zh-CN" dirty="0"/>
          </a:p>
        </p:txBody>
      </p:sp>
      <p:sp>
        <p:nvSpPr>
          <p:cNvPr id="3" name="QB_6_AN.8_1#6dff58fa6.blank?vop=1&amp;pid=4a2abcf8d&amp;color=0,0,0&amp;vpa=3&amp;vtp=1&amp;bbb=1"/>
          <p:cNvSpPr/>
          <p:nvPr/>
        </p:nvSpPr>
        <p:spPr>
          <a:xfrm>
            <a:off x="850360" y="1446657"/>
            <a:ext cx="1068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memorise</a:t>
            </a:r>
            <a:endParaRPr lang="en-US" altLang="zh-CN" dirty="0"/>
          </a:p>
        </p:txBody>
      </p:sp>
      <p:sp>
        <p:nvSpPr>
          <p:cNvPr id="4" name="QB_6_AS.9_1#6dff58fa6?vop=1&amp;pid=4a2abcf8d&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句意为：我们的英语老师特别强调学习词汇的重要性，并且要求我们尽可能多地记忆单词。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此处为固定搭配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sth,意为“要求某人做某事”，所以设空处应填入memory的动词形式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memorise。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335ada50a?vop=1&amp;pid=4a2abcf8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endParaRPr lang="en-US" altLang="zh-CN" sz="1800" dirty="0"/>
          </a:p>
        </p:txBody>
      </p:sp>
      <p:sp>
        <p:nvSpPr>
          <p:cNvPr id="3" name="QB_6_AN.11_1#335ada50a.blank?vop=1&amp;pid=4a2abcf8d&amp;color=0,0,0&amp;vpa=4&amp;vtp=1&amp;bbb=1"/>
          <p:cNvSpPr/>
          <p:nvPr/>
        </p:nvSpPr>
        <p:spPr>
          <a:xfrm>
            <a:off x="2022316" y="1037082"/>
            <a:ext cx="1081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assistance</a:t>
            </a:r>
            <a:endParaRPr lang="en-US" altLang="zh-CN" dirty="0"/>
          </a:p>
        </p:txBody>
      </p:sp>
      <p:sp>
        <p:nvSpPr>
          <p:cNvPr id="4" name="QB_6_AS.12_1#335ada50a?vop=1&amp;pid=4a2abcf8d&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句意为：在她的英语老师的帮助下，她的成绩取得了很大的进步。分析句子可知，此处为固定搭配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assistance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of，意为“在</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的帮助下”，所以设空处应填assist的名词形式assistance。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62dc717f1?vop=1&amp;pid=4a2abcf8d&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14_1#62dc717f1.blank?vop=1&amp;pid=4a2abcf8d&amp;color=0,0,0&amp;vpa=5&amp;vtp=1&amp;bbb=1"/>
          <p:cNvSpPr/>
          <p:nvPr/>
        </p:nvSpPr>
        <p:spPr>
          <a:xfrm>
            <a:off x="1523460" y="1048512"/>
            <a:ext cx="763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retired</a:t>
            </a:r>
            <a:endParaRPr lang="en-US" altLang="zh-CN" dirty="0"/>
          </a:p>
        </p:txBody>
      </p:sp>
      <p:sp>
        <p:nvSpPr>
          <p:cNvPr id="4" name="QB_6_AS.15_1#62dc717f1?vop=1&amp;pid=4a2abcf8d&amp;color=0,0,0&amp;vtp=1&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句意为：这位退休工程师把他的部分积蓄捐给了那所在地震中受损的学校。分析句子可知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，设空处位于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之前，应填入形容词作定语来修饰这个名词，retired意为“退休的”。故填retired。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0c5bb4557?vop=1&amp;pid=4a2abcf8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（operate）.</a:t>
            </a:r>
            <a:endParaRPr lang="en-US" altLang="zh-CN" sz="1800" dirty="0"/>
          </a:p>
        </p:txBody>
      </p:sp>
      <p:sp>
        <p:nvSpPr>
          <p:cNvPr id="3" name="QB_6_AN.17_1#0c5bb4557.blank?vop=1&amp;pid=4a2abcf8d&amp;color=0,0,0&amp;vpa=6&amp;vtp=1&amp;bbb=1"/>
          <p:cNvSpPr/>
          <p:nvPr/>
        </p:nvSpPr>
        <p:spPr>
          <a:xfrm>
            <a:off x="6953472" y="1024382"/>
            <a:ext cx="1030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operation</a:t>
            </a:r>
            <a:endParaRPr lang="en-US" altLang="zh-CN" dirty="0"/>
          </a:p>
        </p:txBody>
      </p:sp>
      <p:sp>
        <p:nvSpPr>
          <p:cNvPr id="4" name="QB_6_AS.18_1#0c5bb4557?vop=1&amp;pid=4a2abcf8d&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句意为：我们不知道这台新机器何时会投入使用。设空处作介词into的宾语，应用名词形式。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operate的名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词形式为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operation，意为“运转，运行”，为不可数名词。故填operation。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b2d4c8e45?pid=fd9d50062&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19_1#65d611228?vop=1&amp;pid=b2d4c8e45&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endParaRPr lang="en-US" altLang="zh-CN" sz="1800" dirty="0"/>
          </a:p>
        </p:txBody>
      </p:sp>
      <p:sp>
        <p:nvSpPr>
          <p:cNvPr id="4" name="QB_6_AN.20_1#65d611228.blank?vop=1&amp;pid=b2d4c8e45&amp;color=0,0,0&amp;vpa=7&amp;vtp=1&amp;bbb=1"/>
          <p:cNvSpPr/>
          <p:nvPr/>
        </p:nvSpPr>
        <p:spPr>
          <a:xfrm>
            <a:off x="1028160" y="1367790"/>
            <a:ext cx="26431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Bitten/Having</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been</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bitten</a:t>
            </a:r>
            <a:endParaRPr lang="en-US" altLang="zh-CN" dirty="0"/>
          </a:p>
        </p:txBody>
      </p:sp>
      <p:sp>
        <p:nvSpPr>
          <p:cNvPr id="5" name="QB_6_AS.21_1#65d611228?vop=1&amp;pid=b2d4c8e45&amp;color=0,0,0&amp;vtp=1&amp;bbb=1&amp;hb=1"/>
          <p:cNvSpPr/>
          <p:nvPr/>
        </p:nvSpPr>
        <p:spPr>
          <a:xfrm>
            <a:off x="832104" y="18338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句意为：被咬了一次，那个小男孩不敢再凑近那只狗了。分析句子可知，bite与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boy之间为逻辑上的被动关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，所以应填入bite的过去分词形式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。此处也可用分词的完成式表示分词动作先于谓语动词所表示的动作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。设空处位于句首，单词首字母应大写。故填Bitten/Having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bitten。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21088</Words>
  <Application>WPS 演示</Application>
  <PresentationFormat>宽屏</PresentationFormat>
  <Paragraphs>648</Paragraphs>
  <Slides>46</Slides>
  <Notes>44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46</vt:i4>
      </vt:variant>
    </vt:vector>
  </HeadingPairs>
  <TitlesOfParts>
    <vt:vector size="61"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2025-10-24T10:02:00Z</dcterms:created>
  <dcterms:modified xsi:type="dcterms:W3CDTF">2025-10-28T08:36:09Z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4217FEA7777F4E308AE45C29E78A1503_12</vt:lpwstr>
  </property>
  <property fmtid="{D5CDD505-2E9C-101B-9397-08002B2CF9AE}" pid="3" name="KSOProductBuildVer">
    <vt:lpwstr>2052-12.1.0.22529</vt:lpwstr>
  </property>
</Properties>
</file>